
<file path=[Content_Types].xml><?xml version="1.0" encoding="utf-8"?>
<Types xmlns="http://schemas.openxmlformats.org/package/2006/content-types">
  <Default Extension="xml" ContentType="application/xml"/>
  <Default Extension="jpeg" ContentType="image/jpeg"/>
  <Default Extension="wmf" ContentType="image/x-wmf"/>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handoutMasterIdLst>
    <p:handoutMasterId r:id="rId31"/>
  </p:handoutMasterIdLst>
  <p:sldIdLst>
    <p:sldId id="311" r:id="rId2"/>
    <p:sldId id="321" r:id="rId3"/>
    <p:sldId id="319" r:id="rId4"/>
    <p:sldId id="426" r:id="rId5"/>
    <p:sldId id="429" r:id="rId6"/>
    <p:sldId id="430" r:id="rId7"/>
    <p:sldId id="325" r:id="rId8"/>
    <p:sldId id="326" r:id="rId9"/>
    <p:sldId id="379" r:id="rId10"/>
    <p:sldId id="382" r:id="rId11"/>
    <p:sldId id="416" r:id="rId12"/>
    <p:sldId id="333" r:id="rId13"/>
    <p:sldId id="461" r:id="rId14"/>
    <p:sldId id="469" r:id="rId15"/>
    <p:sldId id="462" r:id="rId16"/>
    <p:sldId id="463" r:id="rId17"/>
    <p:sldId id="459" r:id="rId18"/>
    <p:sldId id="468" r:id="rId19"/>
    <p:sldId id="470" r:id="rId20"/>
    <p:sldId id="471" r:id="rId21"/>
    <p:sldId id="467" r:id="rId22"/>
    <p:sldId id="413" r:id="rId23"/>
    <p:sldId id="472" r:id="rId24"/>
    <p:sldId id="473" r:id="rId25"/>
    <p:sldId id="455" r:id="rId26"/>
    <p:sldId id="465" r:id="rId27"/>
    <p:sldId id="456" r:id="rId28"/>
    <p:sldId id="464" r:id="rId29"/>
  </p:sldIdLst>
  <p:sldSz cx="9144000" cy="6858000" type="screen4x3"/>
  <p:notesSz cx="7099300" cy="10234613"/>
  <p:defaultTextStyle>
    <a:defPPr>
      <a:defRPr lang="el-GR"/>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FF"/>
    <a:srgbClr val="088FE2"/>
    <a:srgbClr val="33CC33"/>
    <a:srgbClr val="0000CC"/>
    <a:srgbClr val="000066"/>
    <a:srgbClr val="00CC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378" autoAdjust="0"/>
    <p:restoredTop sz="89583"/>
  </p:normalViewPr>
  <p:slideViewPr>
    <p:cSldViewPr>
      <p:cViewPr>
        <p:scale>
          <a:sx n="100" d="100"/>
          <a:sy n="100" d="100"/>
        </p:scale>
        <p:origin x="1128" y="15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handoutMaster" Target="handoutMasters/handoutMaster1.xml"/><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iagrams/_rels/data1.xml.rels><?xml version="1.0" encoding="UTF-8" standalone="yes"?>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7.png"/></Relationships>
</file>

<file path=ppt/diagrams/_rels/drawing1.xml.rels><?xml version="1.0" encoding="UTF-8" standalone="yes"?>
<Relationships xmlns="http://schemas.openxmlformats.org/package/2006/relationships"><Relationship Id="rId1" Type="http://schemas.openxmlformats.org/officeDocument/2006/relationships/image" Target="../media/image7.png"/><Relationship Id="rId2" Type="http://schemas.openxmlformats.org/officeDocument/2006/relationships/image" Target="../media/image6.png"/></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8AFA24-B783-4CB5-8CE3-D470DF047610}" type="doc">
      <dgm:prSet loTypeId="urn:microsoft.com/office/officeart/2005/8/layout/hierarchy2" loCatId="hierarchy" qsTypeId="urn:microsoft.com/office/officeart/2005/8/quickstyle/simple5" qsCatId="simple" csTypeId="urn:microsoft.com/office/officeart/2005/8/colors/accent0_2" csCatId="mainScheme" phldr="1"/>
      <dgm:spPr/>
      <dgm:t>
        <a:bodyPr/>
        <a:lstStyle/>
        <a:p>
          <a:endParaRPr lang="el-GR"/>
        </a:p>
      </dgm:t>
    </dgm:pt>
    <dgm:pt modelId="{5C6A4AB3-00D2-4C25-AA25-7B9C1906E29B}">
      <dgm:prSet phldrT="[Text]" custT="1"/>
      <dgm:spPr/>
      <dgm:t>
        <a:bodyPr/>
        <a:lstStyle/>
        <a:p>
          <a:r>
            <a:rPr lang="en-US" sz="1400" b="1" dirty="0" smtClean="0">
              <a:solidFill>
                <a:srgbClr val="000066"/>
              </a:solidFill>
            </a:rPr>
            <a:t>Research Institutes</a:t>
          </a:r>
          <a:endParaRPr lang="el-GR" sz="1400" b="1" dirty="0">
            <a:solidFill>
              <a:srgbClr val="000066"/>
            </a:solidFill>
          </a:endParaRPr>
        </a:p>
      </dgm:t>
    </dgm:pt>
    <dgm:pt modelId="{41CDB423-B58B-4FA5-872F-9B01E7925545}" type="parTrans" cxnId="{CE2B85EE-1E44-43EB-BB35-5957E1F7F7C4}">
      <dgm:prSet custT="1"/>
      <dgm:spPr>
        <a:ln>
          <a:solidFill>
            <a:srgbClr val="000066"/>
          </a:solidFill>
        </a:ln>
      </dgm:spPr>
      <dgm:t>
        <a:bodyPr/>
        <a:lstStyle/>
        <a:p>
          <a:endParaRPr lang="el-GR" sz="1400" b="1">
            <a:solidFill>
              <a:srgbClr val="000066"/>
            </a:solidFill>
          </a:endParaRPr>
        </a:p>
      </dgm:t>
    </dgm:pt>
    <dgm:pt modelId="{8B03612B-1A32-416D-93B1-DAD2EF5876D0}" type="sibTrans" cxnId="{CE2B85EE-1E44-43EB-BB35-5957E1F7F7C4}">
      <dgm:prSet/>
      <dgm:spPr/>
      <dgm:t>
        <a:bodyPr/>
        <a:lstStyle/>
        <a:p>
          <a:endParaRPr lang="el-GR" sz="1400" b="1">
            <a:solidFill>
              <a:srgbClr val="000066"/>
            </a:solidFill>
          </a:endParaRPr>
        </a:p>
      </dgm:t>
    </dgm:pt>
    <dgm:pt modelId="{C93B7C84-359D-4020-A7D0-726603A559E2}">
      <dgm:prSet phldrT="[Text]" custT="1"/>
      <dgm:spPr/>
      <dgm:t>
        <a:bodyPr/>
        <a:lstStyle/>
        <a:p>
          <a:r>
            <a:rPr lang="en-US" sz="1400" b="1" dirty="0" smtClean="0">
              <a:solidFill>
                <a:srgbClr val="000066"/>
              </a:solidFill>
            </a:rPr>
            <a:t>Board of Directors</a:t>
          </a:r>
          <a:endParaRPr lang="el-GR" sz="1400" b="1" dirty="0">
            <a:solidFill>
              <a:srgbClr val="000066"/>
            </a:solidFill>
          </a:endParaRPr>
        </a:p>
      </dgm:t>
    </dgm:pt>
    <dgm:pt modelId="{C8D5C104-00B4-46FD-9946-9E38B73BD147}" type="parTrans" cxnId="{73E67F53-D729-4D38-B825-3177F6BD1D80}">
      <dgm:prSet/>
      <dgm:spPr/>
      <dgm:t>
        <a:bodyPr/>
        <a:lstStyle/>
        <a:p>
          <a:endParaRPr lang="el-GR" sz="1400" b="1">
            <a:solidFill>
              <a:srgbClr val="000066"/>
            </a:solidFill>
          </a:endParaRPr>
        </a:p>
      </dgm:t>
    </dgm:pt>
    <dgm:pt modelId="{1E076723-3A72-4081-BD41-206FB1CAACA1}" type="sibTrans" cxnId="{73E67F53-D729-4D38-B825-3177F6BD1D80}">
      <dgm:prSet/>
      <dgm:spPr/>
      <dgm:t>
        <a:bodyPr/>
        <a:lstStyle/>
        <a:p>
          <a:endParaRPr lang="el-GR" sz="1400" b="1">
            <a:solidFill>
              <a:srgbClr val="000066"/>
            </a:solidFill>
          </a:endParaRPr>
        </a:p>
      </dgm:t>
    </dgm:pt>
    <dgm:pt modelId="{C8C00260-9F96-4EBD-B0D0-1676CDBF41A0}">
      <dgm:prSet phldrT="[Text]" custT="1"/>
      <dgm:spPr/>
      <dgm:t>
        <a:bodyPr/>
        <a:lstStyle/>
        <a:p>
          <a:r>
            <a:rPr lang="en-US" sz="1400" b="1" dirty="0" smtClean="0">
              <a:solidFill>
                <a:srgbClr val="000066"/>
              </a:solidFill>
            </a:rPr>
            <a:t>Aquaria</a:t>
          </a:r>
          <a:endParaRPr lang="el-GR" sz="1400" b="1" dirty="0">
            <a:solidFill>
              <a:srgbClr val="000066"/>
            </a:solidFill>
          </a:endParaRPr>
        </a:p>
      </dgm:t>
    </dgm:pt>
    <dgm:pt modelId="{B2BA8461-D7FD-43AE-9D6F-2F2B7D665519}" type="parTrans" cxnId="{7BBDC936-4A9D-4C6A-A600-0CA3DDDD73E8}">
      <dgm:prSet custT="1"/>
      <dgm:spPr>
        <a:ln>
          <a:solidFill>
            <a:srgbClr val="000066"/>
          </a:solidFill>
        </a:ln>
      </dgm:spPr>
      <dgm:t>
        <a:bodyPr/>
        <a:lstStyle/>
        <a:p>
          <a:endParaRPr lang="el-GR" sz="1400" b="1">
            <a:solidFill>
              <a:srgbClr val="000066"/>
            </a:solidFill>
          </a:endParaRPr>
        </a:p>
      </dgm:t>
    </dgm:pt>
    <dgm:pt modelId="{842A6426-E281-474D-A0E9-5ED3F3242E7D}" type="sibTrans" cxnId="{7BBDC936-4A9D-4C6A-A600-0CA3DDDD73E8}">
      <dgm:prSet/>
      <dgm:spPr/>
      <dgm:t>
        <a:bodyPr/>
        <a:lstStyle/>
        <a:p>
          <a:endParaRPr lang="el-GR" sz="1400" b="1">
            <a:solidFill>
              <a:srgbClr val="000066"/>
            </a:solidFill>
          </a:endParaRPr>
        </a:p>
      </dgm:t>
    </dgm:pt>
    <dgm:pt modelId="{8BA4595F-F460-47B1-AC66-4E5D49B3FB30}">
      <dgm:prSet phldrT="[Text]" custT="1"/>
      <dgm:spPr>
        <a:blipFill rotWithShape="0">
          <a:blip xmlns:r="http://schemas.openxmlformats.org/officeDocument/2006/relationships" r:embed="rId1"/>
          <a:stretch>
            <a:fillRect/>
          </a:stretch>
        </a:blipFill>
      </dgm:spPr>
      <dgm:t>
        <a:bodyPr/>
        <a:lstStyle/>
        <a:p>
          <a:endParaRPr lang="el-GR" sz="1400" b="1" dirty="0">
            <a:solidFill>
              <a:srgbClr val="000066"/>
            </a:solidFill>
          </a:endParaRPr>
        </a:p>
      </dgm:t>
    </dgm:pt>
    <dgm:pt modelId="{82AD41BB-65F1-4F6A-8C8F-D7E65CCFD562}" type="parTrans" cxnId="{561255F7-B4A2-4F0E-94D8-51E228F00D52}">
      <dgm:prSet custT="1"/>
      <dgm:spPr>
        <a:ln>
          <a:solidFill>
            <a:srgbClr val="000066"/>
          </a:solidFill>
        </a:ln>
      </dgm:spPr>
      <dgm:t>
        <a:bodyPr/>
        <a:lstStyle/>
        <a:p>
          <a:endParaRPr lang="el-GR" sz="1400" b="1">
            <a:solidFill>
              <a:srgbClr val="000066"/>
            </a:solidFill>
          </a:endParaRPr>
        </a:p>
      </dgm:t>
    </dgm:pt>
    <dgm:pt modelId="{E1CE078F-3994-487E-8EB0-1091D2739595}" type="sibTrans" cxnId="{561255F7-B4A2-4F0E-94D8-51E228F00D52}">
      <dgm:prSet/>
      <dgm:spPr/>
      <dgm:t>
        <a:bodyPr/>
        <a:lstStyle/>
        <a:p>
          <a:endParaRPr lang="el-GR" sz="1400" b="1">
            <a:solidFill>
              <a:srgbClr val="000066"/>
            </a:solidFill>
          </a:endParaRPr>
        </a:p>
      </dgm:t>
    </dgm:pt>
    <dgm:pt modelId="{577A7015-6A00-4123-85AA-18B09E8B87EF}">
      <dgm:prSet phldrT="[Text]" custT="1"/>
      <dgm:spPr>
        <a:blipFill rotWithShape="0">
          <a:blip xmlns:r="http://schemas.openxmlformats.org/officeDocument/2006/relationships" r:embed="rId2"/>
          <a:stretch>
            <a:fillRect/>
          </a:stretch>
        </a:blipFill>
      </dgm:spPr>
      <dgm:t>
        <a:bodyPr/>
        <a:lstStyle/>
        <a:p>
          <a:endParaRPr lang="el-GR" sz="1400" b="1" dirty="0">
            <a:solidFill>
              <a:srgbClr val="000066"/>
            </a:solidFill>
          </a:endParaRPr>
        </a:p>
      </dgm:t>
    </dgm:pt>
    <dgm:pt modelId="{5F2C157B-FE74-464D-9254-4C53EEE85873}" type="parTrans" cxnId="{2FEEB792-96E9-47BF-993D-E13A7629026E}">
      <dgm:prSet custT="1"/>
      <dgm:spPr>
        <a:ln>
          <a:solidFill>
            <a:srgbClr val="000066"/>
          </a:solidFill>
        </a:ln>
      </dgm:spPr>
      <dgm:t>
        <a:bodyPr/>
        <a:lstStyle/>
        <a:p>
          <a:endParaRPr lang="el-GR" sz="1400" b="1">
            <a:solidFill>
              <a:srgbClr val="000066"/>
            </a:solidFill>
          </a:endParaRPr>
        </a:p>
      </dgm:t>
    </dgm:pt>
    <dgm:pt modelId="{CAFC4F41-B313-42EF-B2AA-85618A3F45A3}" type="sibTrans" cxnId="{2FEEB792-96E9-47BF-993D-E13A7629026E}">
      <dgm:prSet/>
      <dgm:spPr/>
      <dgm:t>
        <a:bodyPr/>
        <a:lstStyle/>
        <a:p>
          <a:endParaRPr lang="el-GR" sz="1400" b="1">
            <a:solidFill>
              <a:srgbClr val="000066"/>
            </a:solidFill>
          </a:endParaRPr>
        </a:p>
      </dgm:t>
    </dgm:pt>
    <dgm:pt modelId="{688CF80D-E9FF-4877-9503-4AD563C741A4}">
      <dgm:prSet phldrT="[Text]" custT="1"/>
      <dgm:spPr/>
      <dgm:t>
        <a:bodyPr/>
        <a:lstStyle/>
        <a:p>
          <a:r>
            <a:rPr lang="en-US" sz="1400" b="1" dirty="0" smtClean="0">
              <a:solidFill>
                <a:srgbClr val="000066"/>
              </a:solidFill>
            </a:rPr>
            <a:t>Oceanography</a:t>
          </a:r>
          <a:endParaRPr lang="el-GR" sz="1400" b="1" dirty="0">
            <a:solidFill>
              <a:srgbClr val="000066"/>
            </a:solidFill>
          </a:endParaRPr>
        </a:p>
      </dgm:t>
    </dgm:pt>
    <dgm:pt modelId="{8D55E310-E3C9-49A9-95AC-5B1652F3850D}" type="parTrans" cxnId="{606A4C1F-ED59-4EA2-A33A-A0949E96BD39}">
      <dgm:prSet custT="1"/>
      <dgm:spPr>
        <a:ln>
          <a:solidFill>
            <a:srgbClr val="000066"/>
          </a:solidFill>
        </a:ln>
      </dgm:spPr>
      <dgm:t>
        <a:bodyPr/>
        <a:lstStyle/>
        <a:p>
          <a:endParaRPr lang="el-GR" sz="1400" b="1">
            <a:solidFill>
              <a:srgbClr val="000066"/>
            </a:solidFill>
          </a:endParaRPr>
        </a:p>
      </dgm:t>
    </dgm:pt>
    <dgm:pt modelId="{63FE6CFB-DD38-415E-BB36-BEC8D7B1611A}" type="sibTrans" cxnId="{606A4C1F-ED59-4EA2-A33A-A0949E96BD39}">
      <dgm:prSet/>
      <dgm:spPr/>
      <dgm:t>
        <a:bodyPr/>
        <a:lstStyle/>
        <a:p>
          <a:endParaRPr lang="el-GR" sz="1400" b="1">
            <a:solidFill>
              <a:srgbClr val="000066"/>
            </a:solidFill>
          </a:endParaRPr>
        </a:p>
      </dgm:t>
    </dgm:pt>
    <dgm:pt modelId="{F612325F-E1CA-4F1D-9E84-0BDE8E71B2BF}">
      <dgm:prSet phldrT="[Text]" custT="1"/>
      <dgm:spPr/>
      <dgm:t>
        <a:bodyPr/>
        <a:lstStyle/>
        <a:p>
          <a:r>
            <a:rPr lang="en-US" sz="1400" b="1" dirty="0" smtClean="0">
              <a:solidFill>
                <a:srgbClr val="000066"/>
              </a:solidFill>
            </a:rPr>
            <a:t>Marine Biological Resources</a:t>
          </a:r>
          <a:endParaRPr lang="el-GR" sz="1400" b="1" dirty="0">
            <a:solidFill>
              <a:srgbClr val="000066"/>
            </a:solidFill>
          </a:endParaRPr>
        </a:p>
      </dgm:t>
    </dgm:pt>
    <dgm:pt modelId="{70CFD43F-E1C4-4BF0-AF80-A792C1106432}" type="parTrans" cxnId="{79B7B1CF-9688-4137-A960-280B51354F1D}">
      <dgm:prSet custT="1"/>
      <dgm:spPr>
        <a:ln>
          <a:solidFill>
            <a:srgbClr val="000066"/>
          </a:solidFill>
        </a:ln>
      </dgm:spPr>
      <dgm:t>
        <a:bodyPr/>
        <a:lstStyle/>
        <a:p>
          <a:endParaRPr lang="el-GR" sz="1400" b="1">
            <a:solidFill>
              <a:srgbClr val="000066"/>
            </a:solidFill>
          </a:endParaRPr>
        </a:p>
      </dgm:t>
    </dgm:pt>
    <dgm:pt modelId="{FA321996-126B-4048-AFBD-B8784E33DF9A}" type="sibTrans" cxnId="{79B7B1CF-9688-4137-A960-280B51354F1D}">
      <dgm:prSet/>
      <dgm:spPr/>
      <dgm:t>
        <a:bodyPr/>
        <a:lstStyle/>
        <a:p>
          <a:endParaRPr lang="el-GR" sz="1400" b="1">
            <a:solidFill>
              <a:srgbClr val="000066"/>
            </a:solidFill>
          </a:endParaRPr>
        </a:p>
      </dgm:t>
    </dgm:pt>
    <dgm:pt modelId="{B62EDB55-4D65-4EDC-B786-FF025F866346}">
      <dgm:prSet phldrT="[Text]" custT="1"/>
      <dgm:spPr/>
      <dgm:t>
        <a:bodyPr/>
        <a:lstStyle/>
        <a:p>
          <a:r>
            <a:rPr lang="en-US" sz="1400" b="1" dirty="0" smtClean="0">
              <a:solidFill>
                <a:srgbClr val="000066"/>
              </a:solidFill>
            </a:rPr>
            <a:t>Aquaculture</a:t>
          </a:r>
          <a:endParaRPr lang="el-GR" sz="1400" b="1" dirty="0">
            <a:solidFill>
              <a:srgbClr val="000066"/>
            </a:solidFill>
          </a:endParaRPr>
        </a:p>
      </dgm:t>
    </dgm:pt>
    <dgm:pt modelId="{A7A3E6C5-2284-43E3-84FA-2ECCC50ABA55}" type="parTrans" cxnId="{7DEE26A1-4C82-4261-AF8B-DAE754152049}">
      <dgm:prSet custT="1"/>
      <dgm:spPr>
        <a:ln>
          <a:solidFill>
            <a:srgbClr val="000066"/>
          </a:solidFill>
        </a:ln>
      </dgm:spPr>
      <dgm:t>
        <a:bodyPr/>
        <a:lstStyle/>
        <a:p>
          <a:endParaRPr lang="el-GR" sz="1400" b="1">
            <a:solidFill>
              <a:srgbClr val="000066"/>
            </a:solidFill>
          </a:endParaRPr>
        </a:p>
      </dgm:t>
    </dgm:pt>
    <dgm:pt modelId="{07693309-46E2-4A97-9313-92609424CFAF}" type="sibTrans" cxnId="{7DEE26A1-4C82-4261-AF8B-DAE754152049}">
      <dgm:prSet/>
      <dgm:spPr/>
      <dgm:t>
        <a:bodyPr/>
        <a:lstStyle/>
        <a:p>
          <a:endParaRPr lang="el-GR" sz="1400" b="1">
            <a:solidFill>
              <a:srgbClr val="000066"/>
            </a:solidFill>
          </a:endParaRPr>
        </a:p>
      </dgm:t>
    </dgm:pt>
    <dgm:pt modelId="{CBE2252D-0966-432E-A7AD-C227A196176B}">
      <dgm:prSet phldrT="[Text]" custT="1"/>
      <dgm:spPr/>
      <dgm:t>
        <a:bodyPr/>
        <a:lstStyle/>
        <a:p>
          <a:r>
            <a:rPr lang="en-US" sz="1400" b="1" dirty="0" smtClean="0">
              <a:solidFill>
                <a:srgbClr val="000066"/>
              </a:solidFill>
            </a:rPr>
            <a:t>Marine Biology and Genetics</a:t>
          </a:r>
          <a:endParaRPr lang="el-GR" sz="1400" b="1" dirty="0">
            <a:solidFill>
              <a:srgbClr val="000066"/>
            </a:solidFill>
          </a:endParaRPr>
        </a:p>
      </dgm:t>
    </dgm:pt>
    <dgm:pt modelId="{9996B90E-AAB0-4230-A1E3-D9E404E7452C}" type="parTrans" cxnId="{491D3C61-7B56-4F8B-B1EB-D6DBD94D340A}">
      <dgm:prSet custT="1"/>
      <dgm:spPr>
        <a:ln>
          <a:solidFill>
            <a:srgbClr val="000066"/>
          </a:solidFill>
        </a:ln>
      </dgm:spPr>
      <dgm:t>
        <a:bodyPr/>
        <a:lstStyle/>
        <a:p>
          <a:endParaRPr lang="el-GR" sz="1400" b="1">
            <a:solidFill>
              <a:srgbClr val="000066"/>
            </a:solidFill>
          </a:endParaRPr>
        </a:p>
      </dgm:t>
    </dgm:pt>
    <dgm:pt modelId="{102DEFA2-78EE-42A8-9D97-7BFE28BCA429}" type="sibTrans" cxnId="{491D3C61-7B56-4F8B-B1EB-D6DBD94D340A}">
      <dgm:prSet/>
      <dgm:spPr/>
      <dgm:t>
        <a:bodyPr/>
        <a:lstStyle/>
        <a:p>
          <a:endParaRPr lang="el-GR" sz="1400" b="1">
            <a:solidFill>
              <a:srgbClr val="000066"/>
            </a:solidFill>
          </a:endParaRPr>
        </a:p>
      </dgm:t>
    </dgm:pt>
    <dgm:pt modelId="{C294BC40-67B4-4639-B5B2-582566738A3F}">
      <dgm:prSet phldrT="[Text]" custT="1"/>
      <dgm:spPr/>
      <dgm:t>
        <a:bodyPr/>
        <a:lstStyle/>
        <a:p>
          <a:r>
            <a:rPr lang="en-US" sz="1400" b="1" dirty="0" smtClean="0">
              <a:solidFill>
                <a:srgbClr val="000066"/>
              </a:solidFill>
            </a:rPr>
            <a:t>Inland Waters</a:t>
          </a:r>
          <a:endParaRPr lang="el-GR" sz="1400" b="1" dirty="0">
            <a:solidFill>
              <a:srgbClr val="000066"/>
            </a:solidFill>
          </a:endParaRPr>
        </a:p>
      </dgm:t>
    </dgm:pt>
    <dgm:pt modelId="{631689C6-FF8D-4D9E-9618-25654713D518}" type="parTrans" cxnId="{CBC6B572-457B-48F5-B2DD-8A5A15B0EAFA}">
      <dgm:prSet custT="1"/>
      <dgm:spPr>
        <a:ln>
          <a:solidFill>
            <a:srgbClr val="000066"/>
          </a:solidFill>
        </a:ln>
      </dgm:spPr>
      <dgm:t>
        <a:bodyPr/>
        <a:lstStyle/>
        <a:p>
          <a:endParaRPr lang="el-GR" sz="1400" b="1">
            <a:solidFill>
              <a:srgbClr val="000066"/>
            </a:solidFill>
          </a:endParaRPr>
        </a:p>
      </dgm:t>
    </dgm:pt>
    <dgm:pt modelId="{2C911539-7130-46FA-AED9-4350F56D775A}" type="sibTrans" cxnId="{CBC6B572-457B-48F5-B2DD-8A5A15B0EAFA}">
      <dgm:prSet/>
      <dgm:spPr/>
      <dgm:t>
        <a:bodyPr/>
        <a:lstStyle/>
        <a:p>
          <a:endParaRPr lang="el-GR" sz="1400" b="1">
            <a:solidFill>
              <a:srgbClr val="000066"/>
            </a:solidFill>
          </a:endParaRPr>
        </a:p>
      </dgm:t>
    </dgm:pt>
    <dgm:pt modelId="{1EF06196-F872-48C2-BA71-81CE733B1BE5}" type="pres">
      <dgm:prSet presAssocID="{B18AFA24-B783-4CB5-8CE3-D470DF047610}" presName="diagram" presStyleCnt="0">
        <dgm:presLayoutVars>
          <dgm:chPref val="1"/>
          <dgm:dir/>
          <dgm:animOne val="branch"/>
          <dgm:animLvl val="lvl"/>
          <dgm:resizeHandles val="exact"/>
        </dgm:presLayoutVars>
      </dgm:prSet>
      <dgm:spPr/>
      <dgm:t>
        <a:bodyPr/>
        <a:lstStyle/>
        <a:p>
          <a:endParaRPr lang="el-GR"/>
        </a:p>
      </dgm:t>
    </dgm:pt>
    <dgm:pt modelId="{D8A54F68-6756-4358-9B17-4B6ACB6A28A1}" type="pres">
      <dgm:prSet presAssocID="{C93B7C84-359D-4020-A7D0-726603A559E2}" presName="root1" presStyleCnt="0"/>
      <dgm:spPr/>
    </dgm:pt>
    <dgm:pt modelId="{B787F4AA-AA29-4ADC-988F-12730F77DC0F}" type="pres">
      <dgm:prSet presAssocID="{C93B7C84-359D-4020-A7D0-726603A559E2}" presName="LevelOneTextNode" presStyleLbl="node0" presStyleIdx="0" presStyleCnt="1" custScaleX="146410" custScaleY="146410">
        <dgm:presLayoutVars>
          <dgm:chPref val="3"/>
        </dgm:presLayoutVars>
      </dgm:prSet>
      <dgm:spPr/>
      <dgm:t>
        <a:bodyPr/>
        <a:lstStyle/>
        <a:p>
          <a:endParaRPr lang="el-GR"/>
        </a:p>
      </dgm:t>
    </dgm:pt>
    <dgm:pt modelId="{1082E3F2-6CBF-4757-8FA1-B3C7F5723D07}" type="pres">
      <dgm:prSet presAssocID="{C93B7C84-359D-4020-A7D0-726603A559E2}" presName="level2hierChild" presStyleCnt="0"/>
      <dgm:spPr/>
    </dgm:pt>
    <dgm:pt modelId="{28F450A9-25B6-4211-A463-548F7A19C0B6}" type="pres">
      <dgm:prSet presAssocID="{41CDB423-B58B-4FA5-872F-9B01E7925545}" presName="conn2-1" presStyleLbl="parChTrans1D2" presStyleIdx="0" presStyleCnt="1"/>
      <dgm:spPr/>
      <dgm:t>
        <a:bodyPr/>
        <a:lstStyle/>
        <a:p>
          <a:endParaRPr lang="el-GR"/>
        </a:p>
      </dgm:t>
    </dgm:pt>
    <dgm:pt modelId="{40179933-4E84-4DAA-B0E5-E4574187C56E}" type="pres">
      <dgm:prSet presAssocID="{41CDB423-B58B-4FA5-872F-9B01E7925545}" presName="connTx" presStyleLbl="parChTrans1D2" presStyleIdx="0" presStyleCnt="1"/>
      <dgm:spPr/>
      <dgm:t>
        <a:bodyPr/>
        <a:lstStyle/>
        <a:p>
          <a:endParaRPr lang="el-GR"/>
        </a:p>
      </dgm:t>
    </dgm:pt>
    <dgm:pt modelId="{F7B9315F-9262-44AE-AD0F-374171FB0E71}" type="pres">
      <dgm:prSet presAssocID="{5C6A4AB3-00D2-4C25-AA25-7B9C1906E29B}" presName="root2" presStyleCnt="0"/>
      <dgm:spPr/>
    </dgm:pt>
    <dgm:pt modelId="{2A211B96-6A64-49F9-994D-5A1DF019B88E}" type="pres">
      <dgm:prSet presAssocID="{5C6A4AB3-00D2-4C25-AA25-7B9C1906E29B}" presName="LevelTwoTextNode" presStyleLbl="node2" presStyleIdx="0" presStyleCnt="1" custScaleX="110000" custScaleY="110000">
        <dgm:presLayoutVars>
          <dgm:chPref val="3"/>
        </dgm:presLayoutVars>
      </dgm:prSet>
      <dgm:spPr/>
      <dgm:t>
        <a:bodyPr/>
        <a:lstStyle/>
        <a:p>
          <a:endParaRPr lang="el-GR"/>
        </a:p>
      </dgm:t>
    </dgm:pt>
    <dgm:pt modelId="{72EFCD5A-5EC7-470A-82EB-5318E42D4D5D}" type="pres">
      <dgm:prSet presAssocID="{5C6A4AB3-00D2-4C25-AA25-7B9C1906E29B}" presName="level3hierChild" presStyleCnt="0"/>
      <dgm:spPr/>
    </dgm:pt>
    <dgm:pt modelId="{BC1A2256-80E7-47AB-A561-4A4926AF38B9}" type="pres">
      <dgm:prSet presAssocID="{8D55E310-E3C9-49A9-95AC-5B1652F3850D}" presName="conn2-1" presStyleLbl="parChTrans1D3" presStyleIdx="0" presStyleCnt="6"/>
      <dgm:spPr/>
      <dgm:t>
        <a:bodyPr/>
        <a:lstStyle/>
        <a:p>
          <a:endParaRPr lang="el-GR"/>
        </a:p>
      </dgm:t>
    </dgm:pt>
    <dgm:pt modelId="{F9156FAE-22A3-4D4D-B84A-4EFCA4DE7EEB}" type="pres">
      <dgm:prSet presAssocID="{8D55E310-E3C9-49A9-95AC-5B1652F3850D}" presName="connTx" presStyleLbl="parChTrans1D3" presStyleIdx="0" presStyleCnt="6"/>
      <dgm:spPr/>
      <dgm:t>
        <a:bodyPr/>
        <a:lstStyle/>
        <a:p>
          <a:endParaRPr lang="el-GR"/>
        </a:p>
      </dgm:t>
    </dgm:pt>
    <dgm:pt modelId="{4382E529-8AE4-4E0D-ACB1-76E81F75BF31}" type="pres">
      <dgm:prSet presAssocID="{688CF80D-E9FF-4877-9503-4AD563C741A4}" presName="root2" presStyleCnt="0"/>
      <dgm:spPr/>
    </dgm:pt>
    <dgm:pt modelId="{18D2DF29-2044-4621-A962-82D1B23982AC}" type="pres">
      <dgm:prSet presAssocID="{688CF80D-E9FF-4877-9503-4AD563C741A4}" presName="LevelTwoTextNode" presStyleLbl="node3" presStyleIdx="0" presStyleCnt="6" custScaleX="262075" custScaleY="133100">
        <dgm:presLayoutVars>
          <dgm:chPref val="3"/>
        </dgm:presLayoutVars>
      </dgm:prSet>
      <dgm:spPr/>
      <dgm:t>
        <a:bodyPr/>
        <a:lstStyle/>
        <a:p>
          <a:endParaRPr lang="el-GR"/>
        </a:p>
      </dgm:t>
    </dgm:pt>
    <dgm:pt modelId="{3A2D378B-F054-4A13-B75A-85262EF77226}" type="pres">
      <dgm:prSet presAssocID="{688CF80D-E9FF-4877-9503-4AD563C741A4}" presName="level3hierChild" presStyleCnt="0"/>
      <dgm:spPr/>
    </dgm:pt>
    <dgm:pt modelId="{9411EE30-C4A8-47EA-A0C1-1BBA1073C035}" type="pres">
      <dgm:prSet presAssocID="{70CFD43F-E1C4-4BF0-AF80-A792C1106432}" presName="conn2-1" presStyleLbl="parChTrans1D3" presStyleIdx="1" presStyleCnt="6"/>
      <dgm:spPr/>
      <dgm:t>
        <a:bodyPr/>
        <a:lstStyle/>
        <a:p>
          <a:endParaRPr lang="el-GR"/>
        </a:p>
      </dgm:t>
    </dgm:pt>
    <dgm:pt modelId="{4C279087-B119-4D00-A60C-EF003B5C5938}" type="pres">
      <dgm:prSet presAssocID="{70CFD43F-E1C4-4BF0-AF80-A792C1106432}" presName="connTx" presStyleLbl="parChTrans1D3" presStyleIdx="1" presStyleCnt="6"/>
      <dgm:spPr/>
      <dgm:t>
        <a:bodyPr/>
        <a:lstStyle/>
        <a:p>
          <a:endParaRPr lang="el-GR"/>
        </a:p>
      </dgm:t>
    </dgm:pt>
    <dgm:pt modelId="{9796213B-CD3F-42D4-BFF1-52A15B2B3050}" type="pres">
      <dgm:prSet presAssocID="{F612325F-E1CA-4F1D-9E84-0BDE8E71B2BF}" presName="root2" presStyleCnt="0"/>
      <dgm:spPr/>
    </dgm:pt>
    <dgm:pt modelId="{C0D479C6-2A5C-491A-BF79-28D1BD84F217}" type="pres">
      <dgm:prSet presAssocID="{F612325F-E1CA-4F1D-9E84-0BDE8E71B2BF}" presName="LevelTwoTextNode" presStyleLbl="node3" presStyleIdx="1" presStyleCnt="6" custScaleX="262075" custScaleY="133100">
        <dgm:presLayoutVars>
          <dgm:chPref val="3"/>
        </dgm:presLayoutVars>
      </dgm:prSet>
      <dgm:spPr/>
      <dgm:t>
        <a:bodyPr/>
        <a:lstStyle/>
        <a:p>
          <a:endParaRPr lang="el-GR"/>
        </a:p>
      </dgm:t>
    </dgm:pt>
    <dgm:pt modelId="{352BB679-E3FA-47B9-B0B8-8CE2F9D324AA}" type="pres">
      <dgm:prSet presAssocID="{F612325F-E1CA-4F1D-9E84-0BDE8E71B2BF}" presName="level3hierChild" presStyleCnt="0"/>
      <dgm:spPr/>
    </dgm:pt>
    <dgm:pt modelId="{B65F6B5E-273B-444C-BFB3-7B09DB1A06BD}" type="pres">
      <dgm:prSet presAssocID="{631689C6-FF8D-4D9E-9618-25654713D518}" presName="conn2-1" presStyleLbl="parChTrans1D3" presStyleIdx="2" presStyleCnt="6"/>
      <dgm:spPr/>
      <dgm:t>
        <a:bodyPr/>
        <a:lstStyle/>
        <a:p>
          <a:endParaRPr lang="el-GR"/>
        </a:p>
      </dgm:t>
    </dgm:pt>
    <dgm:pt modelId="{39444D41-58EC-4510-941A-16790AD3E2D8}" type="pres">
      <dgm:prSet presAssocID="{631689C6-FF8D-4D9E-9618-25654713D518}" presName="connTx" presStyleLbl="parChTrans1D3" presStyleIdx="2" presStyleCnt="6"/>
      <dgm:spPr/>
      <dgm:t>
        <a:bodyPr/>
        <a:lstStyle/>
        <a:p>
          <a:endParaRPr lang="el-GR"/>
        </a:p>
      </dgm:t>
    </dgm:pt>
    <dgm:pt modelId="{FA29673C-0F8A-4F7A-A0EB-91A337E9D0EE}" type="pres">
      <dgm:prSet presAssocID="{C294BC40-67B4-4639-B5B2-582566738A3F}" presName="root2" presStyleCnt="0"/>
      <dgm:spPr/>
    </dgm:pt>
    <dgm:pt modelId="{B0E71272-AAEF-499D-84E7-9A7A4A3FCFBC}" type="pres">
      <dgm:prSet presAssocID="{C294BC40-67B4-4639-B5B2-582566738A3F}" presName="LevelTwoTextNode" presStyleLbl="node3" presStyleIdx="2" presStyleCnt="6" custScaleX="262074" custScaleY="133100">
        <dgm:presLayoutVars>
          <dgm:chPref val="3"/>
        </dgm:presLayoutVars>
      </dgm:prSet>
      <dgm:spPr/>
      <dgm:t>
        <a:bodyPr/>
        <a:lstStyle/>
        <a:p>
          <a:endParaRPr lang="el-GR"/>
        </a:p>
      </dgm:t>
    </dgm:pt>
    <dgm:pt modelId="{D3A27916-0F77-4C5E-AD28-C88D1EEB9981}" type="pres">
      <dgm:prSet presAssocID="{C294BC40-67B4-4639-B5B2-582566738A3F}" presName="level3hierChild" presStyleCnt="0"/>
      <dgm:spPr/>
    </dgm:pt>
    <dgm:pt modelId="{1E5F28DA-94B5-407E-A40F-09F955C2A792}" type="pres">
      <dgm:prSet presAssocID="{A7A3E6C5-2284-43E3-84FA-2ECCC50ABA55}" presName="conn2-1" presStyleLbl="parChTrans1D3" presStyleIdx="3" presStyleCnt="6"/>
      <dgm:spPr/>
      <dgm:t>
        <a:bodyPr/>
        <a:lstStyle/>
        <a:p>
          <a:endParaRPr lang="el-GR"/>
        </a:p>
      </dgm:t>
    </dgm:pt>
    <dgm:pt modelId="{9022BD73-7749-41AE-93BE-9933749DEC18}" type="pres">
      <dgm:prSet presAssocID="{A7A3E6C5-2284-43E3-84FA-2ECCC50ABA55}" presName="connTx" presStyleLbl="parChTrans1D3" presStyleIdx="3" presStyleCnt="6"/>
      <dgm:spPr/>
      <dgm:t>
        <a:bodyPr/>
        <a:lstStyle/>
        <a:p>
          <a:endParaRPr lang="el-GR"/>
        </a:p>
      </dgm:t>
    </dgm:pt>
    <dgm:pt modelId="{CFD60D09-3995-48A7-8D9F-259A19C78CD6}" type="pres">
      <dgm:prSet presAssocID="{B62EDB55-4D65-4EDC-B786-FF025F866346}" presName="root2" presStyleCnt="0"/>
      <dgm:spPr/>
    </dgm:pt>
    <dgm:pt modelId="{9B355243-F535-4BCA-A03C-32ABD5251ECA}" type="pres">
      <dgm:prSet presAssocID="{B62EDB55-4D65-4EDC-B786-FF025F866346}" presName="LevelTwoTextNode" presStyleLbl="node3" presStyleIdx="3" presStyleCnt="6" custScaleX="265938" custScaleY="133100">
        <dgm:presLayoutVars>
          <dgm:chPref val="3"/>
        </dgm:presLayoutVars>
      </dgm:prSet>
      <dgm:spPr/>
      <dgm:t>
        <a:bodyPr/>
        <a:lstStyle/>
        <a:p>
          <a:endParaRPr lang="el-GR"/>
        </a:p>
      </dgm:t>
    </dgm:pt>
    <dgm:pt modelId="{6447D6CA-6246-4273-ADAA-E6D009313F6B}" type="pres">
      <dgm:prSet presAssocID="{B62EDB55-4D65-4EDC-B786-FF025F866346}" presName="level3hierChild" presStyleCnt="0"/>
      <dgm:spPr/>
    </dgm:pt>
    <dgm:pt modelId="{8C4419B0-610A-4E92-ABFC-56BE5FFF37CB}" type="pres">
      <dgm:prSet presAssocID="{9996B90E-AAB0-4230-A1E3-D9E404E7452C}" presName="conn2-1" presStyleLbl="parChTrans1D3" presStyleIdx="4" presStyleCnt="6"/>
      <dgm:spPr/>
      <dgm:t>
        <a:bodyPr/>
        <a:lstStyle/>
        <a:p>
          <a:endParaRPr lang="el-GR"/>
        </a:p>
      </dgm:t>
    </dgm:pt>
    <dgm:pt modelId="{AC952CB1-F678-4266-8AB5-54A641060A11}" type="pres">
      <dgm:prSet presAssocID="{9996B90E-AAB0-4230-A1E3-D9E404E7452C}" presName="connTx" presStyleLbl="parChTrans1D3" presStyleIdx="4" presStyleCnt="6"/>
      <dgm:spPr/>
      <dgm:t>
        <a:bodyPr/>
        <a:lstStyle/>
        <a:p>
          <a:endParaRPr lang="el-GR"/>
        </a:p>
      </dgm:t>
    </dgm:pt>
    <dgm:pt modelId="{3D6B9570-C656-4C89-986E-94A116243E42}" type="pres">
      <dgm:prSet presAssocID="{CBE2252D-0966-432E-A7AD-C227A196176B}" presName="root2" presStyleCnt="0"/>
      <dgm:spPr/>
    </dgm:pt>
    <dgm:pt modelId="{507AEC57-A9AE-4092-A351-EB620C5854F3}" type="pres">
      <dgm:prSet presAssocID="{CBE2252D-0966-432E-A7AD-C227A196176B}" presName="LevelTwoTextNode" presStyleLbl="node3" presStyleIdx="4" presStyleCnt="6" custScaleX="265937" custScaleY="133100">
        <dgm:presLayoutVars>
          <dgm:chPref val="3"/>
        </dgm:presLayoutVars>
      </dgm:prSet>
      <dgm:spPr/>
      <dgm:t>
        <a:bodyPr/>
        <a:lstStyle/>
        <a:p>
          <a:endParaRPr lang="el-GR"/>
        </a:p>
      </dgm:t>
    </dgm:pt>
    <dgm:pt modelId="{6AFB6F90-BC35-4283-8A4E-CB61785C0A7E}" type="pres">
      <dgm:prSet presAssocID="{CBE2252D-0966-432E-A7AD-C227A196176B}" presName="level3hierChild" presStyleCnt="0"/>
      <dgm:spPr/>
    </dgm:pt>
    <dgm:pt modelId="{0B81AB9E-5D0E-42AD-8409-ECEF85AA9B2A}" type="pres">
      <dgm:prSet presAssocID="{B2BA8461-D7FD-43AE-9D6F-2F2B7D665519}" presName="conn2-1" presStyleLbl="parChTrans1D3" presStyleIdx="5" presStyleCnt="6"/>
      <dgm:spPr/>
      <dgm:t>
        <a:bodyPr/>
        <a:lstStyle/>
        <a:p>
          <a:endParaRPr lang="el-GR"/>
        </a:p>
      </dgm:t>
    </dgm:pt>
    <dgm:pt modelId="{8094E457-A38A-4B5F-9B7F-80FBD2366A4C}" type="pres">
      <dgm:prSet presAssocID="{B2BA8461-D7FD-43AE-9D6F-2F2B7D665519}" presName="connTx" presStyleLbl="parChTrans1D3" presStyleIdx="5" presStyleCnt="6"/>
      <dgm:spPr/>
      <dgm:t>
        <a:bodyPr/>
        <a:lstStyle/>
        <a:p>
          <a:endParaRPr lang="el-GR"/>
        </a:p>
      </dgm:t>
    </dgm:pt>
    <dgm:pt modelId="{49696757-BF2C-41C1-A887-72240404118B}" type="pres">
      <dgm:prSet presAssocID="{C8C00260-9F96-4EBD-B0D0-1676CDBF41A0}" presName="root2" presStyleCnt="0"/>
      <dgm:spPr/>
    </dgm:pt>
    <dgm:pt modelId="{F3BFDCAD-8A7C-44F3-9833-3EFE61FFDAE1}" type="pres">
      <dgm:prSet presAssocID="{C8C00260-9F96-4EBD-B0D0-1676CDBF41A0}" presName="LevelTwoTextNode" presStyleLbl="node3" presStyleIdx="5" presStyleCnt="6" custScaleX="110000" custScaleY="110000">
        <dgm:presLayoutVars>
          <dgm:chPref val="3"/>
        </dgm:presLayoutVars>
      </dgm:prSet>
      <dgm:spPr/>
      <dgm:t>
        <a:bodyPr/>
        <a:lstStyle/>
        <a:p>
          <a:endParaRPr lang="el-GR"/>
        </a:p>
      </dgm:t>
    </dgm:pt>
    <dgm:pt modelId="{4DDD01F1-B863-4F11-BEEC-FCA28226E344}" type="pres">
      <dgm:prSet presAssocID="{C8C00260-9F96-4EBD-B0D0-1676CDBF41A0}" presName="level3hierChild" presStyleCnt="0"/>
      <dgm:spPr/>
    </dgm:pt>
    <dgm:pt modelId="{BA3D9F7F-2F9A-4C97-9B4E-8AD98C2BD7BB}" type="pres">
      <dgm:prSet presAssocID="{5F2C157B-FE74-464D-9254-4C53EEE85873}" presName="conn2-1" presStyleLbl="parChTrans1D4" presStyleIdx="0" presStyleCnt="2"/>
      <dgm:spPr/>
      <dgm:t>
        <a:bodyPr/>
        <a:lstStyle/>
        <a:p>
          <a:endParaRPr lang="el-GR"/>
        </a:p>
      </dgm:t>
    </dgm:pt>
    <dgm:pt modelId="{D718C332-09CB-417D-A0D2-3E1314D4FC6E}" type="pres">
      <dgm:prSet presAssocID="{5F2C157B-FE74-464D-9254-4C53EEE85873}" presName="connTx" presStyleLbl="parChTrans1D4" presStyleIdx="0" presStyleCnt="2"/>
      <dgm:spPr/>
      <dgm:t>
        <a:bodyPr/>
        <a:lstStyle/>
        <a:p>
          <a:endParaRPr lang="el-GR"/>
        </a:p>
      </dgm:t>
    </dgm:pt>
    <dgm:pt modelId="{0B630C6B-0C1A-4BE7-8F69-F67463A79E2A}" type="pres">
      <dgm:prSet presAssocID="{577A7015-6A00-4123-85AA-18B09E8B87EF}" presName="root2" presStyleCnt="0"/>
      <dgm:spPr/>
    </dgm:pt>
    <dgm:pt modelId="{47EFEBCD-C32F-4344-843A-9EED29AA7900}" type="pres">
      <dgm:prSet presAssocID="{577A7015-6A00-4123-85AA-18B09E8B87EF}" presName="LevelTwoTextNode" presStyleLbl="node4" presStyleIdx="0" presStyleCnt="2" custScaleX="266520" custScaleY="161051">
        <dgm:presLayoutVars>
          <dgm:chPref val="3"/>
        </dgm:presLayoutVars>
      </dgm:prSet>
      <dgm:spPr/>
      <dgm:t>
        <a:bodyPr/>
        <a:lstStyle/>
        <a:p>
          <a:endParaRPr lang="el-GR"/>
        </a:p>
      </dgm:t>
    </dgm:pt>
    <dgm:pt modelId="{CF22949A-B047-4B1C-8CCD-78CBA06F12EF}" type="pres">
      <dgm:prSet presAssocID="{577A7015-6A00-4123-85AA-18B09E8B87EF}" presName="level3hierChild" presStyleCnt="0"/>
      <dgm:spPr/>
    </dgm:pt>
    <dgm:pt modelId="{C61A909F-5151-4DD9-B35F-6E3573742830}" type="pres">
      <dgm:prSet presAssocID="{82AD41BB-65F1-4F6A-8C8F-D7E65CCFD562}" presName="conn2-1" presStyleLbl="parChTrans1D4" presStyleIdx="1" presStyleCnt="2"/>
      <dgm:spPr/>
      <dgm:t>
        <a:bodyPr/>
        <a:lstStyle/>
        <a:p>
          <a:endParaRPr lang="el-GR"/>
        </a:p>
      </dgm:t>
    </dgm:pt>
    <dgm:pt modelId="{9F5E363A-4F85-42E8-843F-4EFF1706295B}" type="pres">
      <dgm:prSet presAssocID="{82AD41BB-65F1-4F6A-8C8F-D7E65CCFD562}" presName="connTx" presStyleLbl="parChTrans1D4" presStyleIdx="1" presStyleCnt="2"/>
      <dgm:spPr/>
      <dgm:t>
        <a:bodyPr/>
        <a:lstStyle/>
        <a:p>
          <a:endParaRPr lang="el-GR"/>
        </a:p>
      </dgm:t>
    </dgm:pt>
    <dgm:pt modelId="{F9E76DD8-C4E2-432D-B79B-88C07E614621}" type="pres">
      <dgm:prSet presAssocID="{8BA4595F-F460-47B1-AC66-4E5D49B3FB30}" presName="root2" presStyleCnt="0"/>
      <dgm:spPr/>
    </dgm:pt>
    <dgm:pt modelId="{896A2D24-655E-40C2-82C4-44BE5C8EDD54}" type="pres">
      <dgm:prSet presAssocID="{8BA4595F-F460-47B1-AC66-4E5D49B3FB30}" presName="LevelTwoTextNode" presStyleLbl="node4" presStyleIdx="1" presStyleCnt="2" custScaleX="262060" custScaleY="169630">
        <dgm:presLayoutVars>
          <dgm:chPref val="3"/>
        </dgm:presLayoutVars>
      </dgm:prSet>
      <dgm:spPr/>
      <dgm:t>
        <a:bodyPr/>
        <a:lstStyle/>
        <a:p>
          <a:endParaRPr lang="el-GR"/>
        </a:p>
      </dgm:t>
    </dgm:pt>
    <dgm:pt modelId="{1C53BF19-835A-47DE-B328-DCECF68186B2}" type="pres">
      <dgm:prSet presAssocID="{8BA4595F-F460-47B1-AC66-4E5D49B3FB30}" presName="level3hierChild" presStyleCnt="0"/>
      <dgm:spPr/>
    </dgm:pt>
  </dgm:ptLst>
  <dgm:cxnLst>
    <dgm:cxn modelId="{62F6D203-2335-45F1-A722-EF0F7ED0E904}" type="presOf" srcId="{B2BA8461-D7FD-43AE-9D6F-2F2B7D665519}" destId="{8094E457-A38A-4B5F-9B7F-80FBD2366A4C}" srcOrd="1" destOrd="0" presId="urn:microsoft.com/office/officeart/2005/8/layout/hierarchy2"/>
    <dgm:cxn modelId="{B7BE0B88-61BC-4A75-8BA6-6A4BC812F1E0}" type="presOf" srcId="{A7A3E6C5-2284-43E3-84FA-2ECCC50ABA55}" destId="{9022BD73-7749-41AE-93BE-9933749DEC18}" srcOrd="1" destOrd="0" presId="urn:microsoft.com/office/officeart/2005/8/layout/hierarchy2"/>
    <dgm:cxn modelId="{71A9F573-D046-4458-8787-D40A5B9D9638}" type="presOf" srcId="{B62EDB55-4D65-4EDC-B786-FF025F866346}" destId="{9B355243-F535-4BCA-A03C-32ABD5251ECA}" srcOrd="0" destOrd="0" presId="urn:microsoft.com/office/officeart/2005/8/layout/hierarchy2"/>
    <dgm:cxn modelId="{062636A5-84EA-4DAD-8EAA-5D6BB66D1452}" type="presOf" srcId="{C93B7C84-359D-4020-A7D0-726603A559E2}" destId="{B787F4AA-AA29-4ADC-988F-12730F77DC0F}" srcOrd="0" destOrd="0" presId="urn:microsoft.com/office/officeart/2005/8/layout/hierarchy2"/>
    <dgm:cxn modelId="{27C63BD6-F50C-4394-A6E6-00C46B833781}" type="presOf" srcId="{5F2C157B-FE74-464D-9254-4C53EEE85873}" destId="{D718C332-09CB-417D-A0D2-3E1314D4FC6E}" srcOrd="1" destOrd="0" presId="urn:microsoft.com/office/officeart/2005/8/layout/hierarchy2"/>
    <dgm:cxn modelId="{CE2B85EE-1E44-43EB-BB35-5957E1F7F7C4}" srcId="{C93B7C84-359D-4020-A7D0-726603A559E2}" destId="{5C6A4AB3-00D2-4C25-AA25-7B9C1906E29B}" srcOrd="0" destOrd="0" parTransId="{41CDB423-B58B-4FA5-872F-9B01E7925545}" sibTransId="{8B03612B-1A32-416D-93B1-DAD2EF5876D0}"/>
    <dgm:cxn modelId="{A7F2415A-4BC1-4288-BF6B-864D3EF141B9}" type="presOf" srcId="{70CFD43F-E1C4-4BF0-AF80-A792C1106432}" destId="{9411EE30-C4A8-47EA-A0C1-1BBA1073C035}" srcOrd="0" destOrd="0" presId="urn:microsoft.com/office/officeart/2005/8/layout/hierarchy2"/>
    <dgm:cxn modelId="{8EFC5A6D-72CB-4BED-8614-44FE19968E6B}" type="presOf" srcId="{82AD41BB-65F1-4F6A-8C8F-D7E65CCFD562}" destId="{9F5E363A-4F85-42E8-843F-4EFF1706295B}" srcOrd="1" destOrd="0" presId="urn:microsoft.com/office/officeart/2005/8/layout/hierarchy2"/>
    <dgm:cxn modelId="{BDA12E9B-5292-4E09-BABA-3BAE86D96DAD}" type="presOf" srcId="{C294BC40-67B4-4639-B5B2-582566738A3F}" destId="{B0E71272-AAEF-499D-84E7-9A7A4A3FCFBC}" srcOrd="0" destOrd="0" presId="urn:microsoft.com/office/officeart/2005/8/layout/hierarchy2"/>
    <dgm:cxn modelId="{73E67F53-D729-4D38-B825-3177F6BD1D80}" srcId="{B18AFA24-B783-4CB5-8CE3-D470DF047610}" destId="{C93B7C84-359D-4020-A7D0-726603A559E2}" srcOrd="0" destOrd="0" parTransId="{C8D5C104-00B4-46FD-9946-9E38B73BD147}" sibTransId="{1E076723-3A72-4081-BD41-206FB1CAACA1}"/>
    <dgm:cxn modelId="{0503A790-26F6-4638-9BF3-147944D7C907}" type="presOf" srcId="{8BA4595F-F460-47B1-AC66-4E5D49B3FB30}" destId="{896A2D24-655E-40C2-82C4-44BE5C8EDD54}" srcOrd="0" destOrd="0" presId="urn:microsoft.com/office/officeart/2005/8/layout/hierarchy2"/>
    <dgm:cxn modelId="{291575A0-0EF9-4069-8FB1-41989620C4A3}" type="presOf" srcId="{8D55E310-E3C9-49A9-95AC-5B1652F3850D}" destId="{F9156FAE-22A3-4D4D-B84A-4EFCA4DE7EEB}" srcOrd="1" destOrd="0" presId="urn:microsoft.com/office/officeart/2005/8/layout/hierarchy2"/>
    <dgm:cxn modelId="{54D29FB9-8A97-4F71-9250-8A4C7215D259}" type="presOf" srcId="{A7A3E6C5-2284-43E3-84FA-2ECCC50ABA55}" destId="{1E5F28DA-94B5-407E-A40F-09F955C2A792}" srcOrd="0" destOrd="0" presId="urn:microsoft.com/office/officeart/2005/8/layout/hierarchy2"/>
    <dgm:cxn modelId="{EC971CC6-82D0-44E8-92CB-09B73B4FFCFF}" type="presOf" srcId="{82AD41BB-65F1-4F6A-8C8F-D7E65CCFD562}" destId="{C61A909F-5151-4DD9-B35F-6E3573742830}" srcOrd="0" destOrd="0" presId="urn:microsoft.com/office/officeart/2005/8/layout/hierarchy2"/>
    <dgm:cxn modelId="{491D3C61-7B56-4F8B-B1EB-D6DBD94D340A}" srcId="{5C6A4AB3-00D2-4C25-AA25-7B9C1906E29B}" destId="{CBE2252D-0966-432E-A7AD-C227A196176B}" srcOrd="4" destOrd="0" parTransId="{9996B90E-AAB0-4230-A1E3-D9E404E7452C}" sibTransId="{102DEFA2-78EE-42A8-9D97-7BFE28BCA429}"/>
    <dgm:cxn modelId="{839EE89E-068A-4D95-9FAE-E691B3CC11A4}" type="presOf" srcId="{9996B90E-AAB0-4230-A1E3-D9E404E7452C}" destId="{8C4419B0-610A-4E92-ABFC-56BE5FFF37CB}" srcOrd="0" destOrd="0" presId="urn:microsoft.com/office/officeart/2005/8/layout/hierarchy2"/>
    <dgm:cxn modelId="{EAAC8E88-C82A-449D-AC77-43DC1DACD762}" type="presOf" srcId="{9996B90E-AAB0-4230-A1E3-D9E404E7452C}" destId="{AC952CB1-F678-4266-8AB5-54A641060A11}" srcOrd="1" destOrd="0" presId="urn:microsoft.com/office/officeart/2005/8/layout/hierarchy2"/>
    <dgm:cxn modelId="{735F09A0-20A4-4543-BAD9-493ED2A0B091}" type="presOf" srcId="{631689C6-FF8D-4D9E-9618-25654713D518}" destId="{B65F6B5E-273B-444C-BFB3-7B09DB1A06BD}" srcOrd="0" destOrd="0" presId="urn:microsoft.com/office/officeart/2005/8/layout/hierarchy2"/>
    <dgm:cxn modelId="{B668221C-328A-4513-BC9D-A2E989736FDD}" type="presOf" srcId="{5C6A4AB3-00D2-4C25-AA25-7B9C1906E29B}" destId="{2A211B96-6A64-49F9-994D-5A1DF019B88E}" srcOrd="0" destOrd="0" presId="urn:microsoft.com/office/officeart/2005/8/layout/hierarchy2"/>
    <dgm:cxn modelId="{7DEE26A1-4C82-4261-AF8B-DAE754152049}" srcId="{5C6A4AB3-00D2-4C25-AA25-7B9C1906E29B}" destId="{B62EDB55-4D65-4EDC-B786-FF025F866346}" srcOrd="3" destOrd="0" parTransId="{A7A3E6C5-2284-43E3-84FA-2ECCC50ABA55}" sibTransId="{07693309-46E2-4A97-9313-92609424CFAF}"/>
    <dgm:cxn modelId="{95992FB0-FA82-42B7-B7AF-3CF44FAE9A9F}" type="presOf" srcId="{577A7015-6A00-4123-85AA-18B09E8B87EF}" destId="{47EFEBCD-C32F-4344-843A-9EED29AA7900}" srcOrd="0" destOrd="0" presId="urn:microsoft.com/office/officeart/2005/8/layout/hierarchy2"/>
    <dgm:cxn modelId="{EA621168-0BA5-4209-A2BF-2B57F8BF7549}" type="presOf" srcId="{70CFD43F-E1C4-4BF0-AF80-A792C1106432}" destId="{4C279087-B119-4D00-A60C-EF003B5C5938}" srcOrd="1" destOrd="0" presId="urn:microsoft.com/office/officeart/2005/8/layout/hierarchy2"/>
    <dgm:cxn modelId="{CBC6B572-457B-48F5-B2DD-8A5A15B0EAFA}" srcId="{5C6A4AB3-00D2-4C25-AA25-7B9C1906E29B}" destId="{C294BC40-67B4-4639-B5B2-582566738A3F}" srcOrd="2" destOrd="0" parTransId="{631689C6-FF8D-4D9E-9618-25654713D518}" sibTransId="{2C911539-7130-46FA-AED9-4350F56D775A}"/>
    <dgm:cxn modelId="{CB3ABFA0-C07B-4503-9772-C330F0FC2AC8}" type="presOf" srcId="{8D55E310-E3C9-49A9-95AC-5B1652F3850D}" destId="{BC1A2256-80E7-47AB-A561-4A4926AF38B9}" srcOrd="0" destOrd="0" presId="urn:microsoft.com/office/officeart/2005/8/layout/hierarchy2"/>
    <dgm:cxn modelId="{7BBDC936-4A9D-4C6A-A600-0CA3DDDD73E8}" srcId="{5C6A4AB3-00D2-4C25-AA25-7B9C1906E29B}" destId="{C8C00260-9F96-4EBD-B0D0-1676CDBF41A0}" srcOrd="5" destOrd="0" parTransId="{B2BA8461-D7FD-43AE-9D6F-2F2B7D665519}" sibTransId="{842A6426-E281-474D-A0E9-5ED3F3242E7D}"/>
    <dgm:cxn modelId="{2FEEB792-96E9-47BF-993D-E13A7629026E}" srcId="{C8C00260-9F96-4EBD-B0D0-1676CDBF41A0}" destId="{577A7015-6A00-4123-85AA-18B09E8B87EF}" srcOrd="0" destOrd="0" parTransId="{5F2C157B-FE74-464D-9254-4C53EEE85873}" sibTransId="{CAFC4F41-B313-42EF-B2AA-85618A3F45A3}"/>
    <dgm:cxn modelId="{412808D6-226B-474D-9FAC-BC447AF38391}" type="presOf" srcId="{688CF80D-E9FF-4877-9503-4AD563C741A4}" destId="{18D2DF29-2044-4621-A962-82D1B23982AC}" srcOrd="0" destOrd="0" presId="urn:microsoft.com/office/officeart/2005/8/layout/hierarchy2"/>
    <dgm:cxn modelId="{8FBDEA82-6164-4772-93C8-BF4374A4FDF3}" type="presOf" srcId="{631689C6-FF8D-4D9E-9618-25654713D518}" destId="{39444D41-58EC-4510-941A-16790AD3E2D8}" srcOrd="1" destOrd="0" presId="urn:microsoft.com/office/officeart/2005/8/layout/hierarchy2"/>
    <dgm:cxn modelId="{606A4C1F-ED59-4EA2-A33A-A0949E96BD39}" srcId="{5C6A4AB3-00D2-4C25-AA25-7B9C1906E29B}" destId="{688CF80D-E9FF-4877-9503-4AD563C741A4}" srcOrd="0" destOrd="0" parTransId="{8D55E310-E3C9-49A9-95AC-5B1652F3850D}" sibTransId="{63FE6CFB-DD38-415E-BB36-BEC8D7B1611A}"/>
    <dgm:cxn modelId="{561255F7-B4A2-4F0E-94D8-51E228F00D52}" srcId="{C8C00260-9F96-4EBD-B0D0-1676CDBF41A0}" destId="{8BA4595F-F460-47B1-AC66-4E5D49B3FB30}" srcOrd="1" destOrd="0" parTransId="{82AD41BB-65F1-4F6A-8C8F-D7E65CCFD562}" sibTransId="{E1CE078F-3994-487E-8EB0-1091D2739595}"/>
    <dgm:cxn modelId="{06A8C409-0B59-42F9-8239-3EA0B7AF4C24}" type="presOf" srcId="{5F2C157B-FE74-464D-9254-4C53EEE85873}" destId="{BA3D9F7F-2F9A-4C97-9B4E-8AD98C2BD7BB}" srcOrd="0" destOrd="0" presId="urn:microsoft.com/office/officeart/2005/8/layout/hierarchy2"/>
    <dgm:cxn modelId="{79B7B1CF-9688-4137-A960-280B51354F1D}" srcId="{5C6A4AB3-00D2-4C25-AA25-7B9C1906E29B}" destId="{F612325F-E1CA-4F1D-9E84-0BDE8E71B2BF}" srcOrd="1" destOrd="0" parTransId="{70CFD43F-E1C4-4BF0-AF80-A792C1106432}" sibTransId="{FA321996-126B-4048-AFBD-B8784E33DF9A}"/>
    <dgm:cxn modelId="{146EF2C4-A673-415E-97F5-C6984A3EB9D7}" type="presOf" srcId="{B18AFA24-B783-4CB5-8CE3-D470DF047610}" destId="{1EF06196-F872-48C2-BA71-81CE733B1BE5}" srcOrd="0" destOrd="0" presId="urn:microsoft.com/office/officeart/2005/8/layout/hierarchy2"/>
    <dgm:cxn modelId="{0D588A10-4116-4C36-AF43-EBAE84AEBA77}" type="presOf" srcId="{C8C00260-9F96-4EBD-B0D0-1676CDBF41A0}" destId="{F3BFDCAD-8A7C-44F3-9833-3EFE61FFDAE1}" srcOrd="0" destOrd="0" presId="urn:microsoft.com/office/officeart/2005/8/layout/hierarchy2"/>
    <dgm:cxn modelId="{7E43F9DB-6AF1-4BBF-A5FD-D04E034626CC}" type="presOf" srcId="{CBE2252D-0966-432E-A7AD-C227A196176B}" destId="{507AEC57-A9AE-4092-A351-EB620C5854F3}" srcOrd="0" destOrd="0" presId="urn:microsoft.com/office/officeart/2005/8/layout/hierarchy2"/>
    <dgm:cxn modelId="{7E3DD6E5-B711-4498-AC2E-3A30E0E1EB96}" type="presOf" srcId="{41CDB423-B58B-4FA5-872F-9B01E7925545}" destId="{28F450A9-25B6-4211-A463-548F7A19C0B6}" srcOrd="0" destOrd="0" presId="urn:microsoft.com/office/officeart/2005/8/layout/hierarchy2"/>
    <dgm:cxn modelId="{5E4E28D5-FC86-4EC3-88C8-8F1EC0BE9D9A}" type="presOf" srcId="{41CDB423-B58B-4FA5-872F-9B01E7925545}" destId="{40179933-4E84-4DAA-B0E5-E4574187C56E}" srcOrd="1" destOrd="0" presId="urn:microsoft.com/office/officeart/2005/8/layout/hierarchy2"/>
    <dgm:cxn modelId="{252FFA3C-1D38-485D-A916-4A3B2FCF6C2E}" type="presOf" srcId="{F612325F-E1CA-4F1D-9E84-0BDE8E71B2BF}" destId="{C0D479C6-2A5C-491A-BF79-28D1BD84F217}" srcOrd="0" destOrd="0" presId="urn:microsoft.com/office/officeart/2005/8/layout/hierarchy2"/>
    <dgm:cxn modelId="{E9C1B11B-410F-4224-B0B8-6FD56833332B}" type="presOf" srcId="{B2BA8461-D7FD-43AE-9D6F-2F2B7D665519}" destId="{0B81AB9E-5D0E-42AD-8409-ECEF85AA9B2A}" srcOrd="0" destOrd="0" presId="urn:microsoft.com/office/officeart/2005/8/layout/hierarchy2"/>
    <dgm:cxn modelId="{6E0BCC52-F758-4333-9755-46AD612D1B9A}" type="presParOf" srcId="{1EF06196-F872-48C2-BA71-81CE733B1BE5}" destId="{D8A54F68-6756-4358-9B17-4B6ACB6A28A1}" srcOrd="0" destOrd="0" presId="urn:microsoft.com/office/officeart/2005/8/layout/hierarchy2"/>
    <dgm:cxn modelId="{3B44C48F-2D02-41D8-AEE6-7972DED6E0A8}" type="presParOf" srcId="{D8A54F68-6756-4358-9B17-4B6ACB6A28A1}" destId="{B787F4AA-AA29-4ADC-988F-12730F77DC0F}" srcOrd="0" destOrd="0" presId="urn:microsoft.com/office/officeart/2005/8/layout/hierarchy2"/>
    <dgm:cxn modelId="{68D7505D-CDF7-4B31-B7CB-8B0917F7B88B}" type="presParOf" srcId="{D8A54F68-6756-4358-9B17-4B6ACB6A28A1}" destId="{1082E3F2-6CBF-4757-8FA1-B3C7F5723D07}" srcOrd="1" destOrd="0" presId="urn:microsoft.com/office/officeart/2005/8/layout/hierarchy2"/>
    <dgm:cxn modelId="{B53F793E-1903-46DE-B3CD-1036AFC56990}" type="presParOf" srcId="{1082E3F2-6CBF-4757-8FA1-B3C7F5723D07}" destId="{28F450A9-25B6-4211-A463-548F7A19C0B6}" srcOrd="0" destOrd="0" presId="urn:microsoft.com/office/officeart/2005/8/layout/hierarchy2"/>
    <dgm:cxn modelId="{A44F3070-3A44-4927-8967-A43A80317BB9}" type="presParOf" srcId="{28F450A9-25B6-4211-A463-548F7A19C0B6}" destId="{40179933-4E84-4DAA-B0E5-E4574187C56E}" srcOrd="0" destOrd="0" presId="urn:microsoft.com/office/officeart/2005/8/layout/hierarchy2"/>
    <dgm:cxn modelId="{628079C1-CA98-4A02-BB39-5BEE8A53715D}" type="presParOf" srcId="{1082E3F2-6CBF-4757-8FA1-B3C7F5723D07}" destId="{F7B9315F-9262-44AE-AD0F-374171FB0E71}" srcOrd="1" destOrd="0" presId="urn:microsoft.com/office/officeart/2005/8/layout/hierarchy2"/>
    <dgm:cxn modelId="{82138A8D-2AFA-4472-B4D5-1A0BAED370C3}" type="presParOf" srcId="{F7B9315F-9262-44AE-AD0F-374171FB0E71}" destId="{2A211B96-6A64-49F9-994D-5A1DF019B88E}" srcOrd="0" destOrd="0" presId="urn:microsoft.com/office/officeart/2005/8/layout/hierarchy2"/>
    <dgm:cxn modelId="{BA81E924-C467-4EEC-885A-399DAF3C9329}" type="presParOf" srcId="{F7B9315F-9262-44AE-AD0F-374171FB0E71}" destId="{72EFCD5A-5EC7-470A-82EB-5318E42D4D5D}" srcOrd="1" destOrd="0" presId="urn:microsoft.com/office/officeart/2005/8/layout/hierarchy2"/>
    <dgm:cxn modelId="{8447D74A-80EB-46B2-9184-0F6F294EA32A}" type="presParOf" srcId="{72EFCD5A-5EC7-470A-82EB-5318E42D4D5D}" destId="{BC1A2256-80E7-47AB-A561-4A4926AF38B9}" srcOrd="0" destOrd="0" presId="urn:microsoft.com/office/officeart/2005/8/layout/hierarchy2"/>
    <dgm:cxn modelId="{82A6F234-8D1E-44D0-9C8B-72F6087760D1}" type="presParOf" srcId="{BC1A2256-80E7-47AB-A561-4A4926AF38B9}" destId="{F9156FAE-22A3-4D4D-B84A-4EFCA4DE7EEB}" srcOrd="0" destOrd="0" presId="urn:microsoft.com/office/officeart/2005/8/layout/hierarchy2"/>
    <dgm:cxn modelId="{CB3ACF81-4573-4FB0-A7F8-D06E0710186D}" type="presParOf" srcId="{72EFCD5A-5EC7-470A-82EB-5318E42D4D5D}" destId="{4382E529-8AE4-4E0D-ACB1-76E81F75BF31}" srcOrd="1" destOrd="0" presId="urn:microsoft.com/office/officeart/2005/8/layout/hierarchy2"/>
    <dgm:cxn modelId="{07196B2E-2AA8-49C5-BC38-8D3E021F3413}" type="presParOf" srcId="{4382E529-8AE4-4E0D-ACB1-76E81F75BF31}" destId="{18D2DF29-2044-4621-A962-82D1B23982AC}" srcOrd="0" destOrd="0" presId="urn:microsoft.com/office/officeart/2005/8/layout/hierarchy2"/>
    <dgm:cxn modelId="{2BF5FACD-6B08-4488-BF3B-4E3BB17DD4AA}" type="presParOf" srcId="{4382E529-8AE4-4E0D-ACB1-76E81F75BF31}" destId="{3A2D378B-F054-4A13-B75A-85262EF77226}" srcOrd="1" destOrd="0" presId="urn:microsoft.com/office/officeart/2005/8/layout/hierarchy2"/>
    <dgm:cxn modelId="{868F29A7-1033-46B4-B220-C3B7D2F7263B}" type="presParOf" srcId="{72EFCD5A-5EC7-470A-82EB-5318E42D4D5D}" destId="{9411EE30-C4A8-47EA-A0C1-1BBA1073C035}" srcOrd="2" destOrd="0" presId="urn:microsoft.com/office/officeart/2005/8/layout/hierarchy2"/>
    <dgm:cxn modelId="{69B40E11-D8D8-4C3B-B9EE-F89C82B015A3}" type="presParOf" srcId="{9411EE30-C4A8-47EA-A0C1-1BBA1073C035}" destId="{4C279087-B119-4D00-A60C-EF003B5C5938}" srcOrd="0" destOrd="0" presId="urn:microsoft.com/office/officeart/2005/8/layout/hierarchy2"/>
    <dgm:cxn modelId="{C6B1B16E-6823-48D6-A021-AB1CD2FE4E2F}" type="presParOf" srcId="{72EFCD5A-5EC7-470A-82EB-5318E42D4D5D}" destId="{9796213B-CD3F-42D4-BFF1-52A15B2B3050}" srcOrd="3" destOrd="0" presId="urn:microsoft.com/office/officeart/2005/8/layout/hierarchy2"/>
    <dgm:cxn modelId="{71E13635-F58A-4B49-80D8-80AF19C366FE}" type="presParOf" srcId="{9796213B-CD3F-42D4-BFF1-52A15B2B3050}" destId="{C0D479C6-2A5C-491A-BF79-28D1BD84F217}" srcOrd="0" destOrd="0" presId="urn:microsoft.com/office/officeart/2005/8/layout/hierarchy2"/>
    <dgm:cxn modelId="{7934223F-E8E8-41C4-9F3F-544393472DF0}" type="presParOf" srcId="{9796213B-CD3F-42D4-BFF1-52A15B2B3050}" destId="{352BB679-E3FA-47B9-B0B8-8CE2F9D324AA}" srcOrd="1" destOrd="0" presId="urn:microsoft.com/office/officeart/2005/8/layout/hierarchy2"/>
    <dgm:cxn modelId="{9EE6C725-582E-4579-912F-D347A068679B}" type="presParOf" srcId="{72EFCD5A-5EC7-470A-82EB-5318E42D4D5D}" destId="{B65F6B5E-273B-444C-BFB3-7B09DB1A06BD}" srcOrd="4" destOrd="0" presId="urn:microsoft.com/office/officeart/2005/8/layout/hierarchy2"/>
    <dgm:cxn modelId="{7AEB5982-80F8-469E-B8E5-F10BEE7D2AF5}" type="presParOf" srcId="{B65F6B5E-273B-444C-BFB3-7B09DB1A06BD}" destId="{39444D41-58EC-4510-941A-16790AD3E2D8}" srcOrd="0" destOrd="0" presId="urn:microsoft.com/office/officeart/2005/8/layout/hierarchy2"/>
    <dgm:cxn modelId="{2870D1E1-CE82-4FE6-B822-48CBF57FB50D}" type="presParOf" srcId="{72EFCD5A-5EC7-470A-82EB-5318E42D4D5D}" destId="{FA29673C-0F8A-4F7A-A0EB-91A337E9D0EE}" srcOrd="5" destOrd="0" presId="urn:microsoft.com/office/officeart/2005/8/layout/hierarchy2"/>
    <dgm:cxn modelId="{E3BA35DE-337E-4064-BBDF-4450F1FC4013}" type="presParOf" srcId="{FA29673C-0F8A-4F7A-A0EB-91A337E9D0EE}" destId="{B0E71272-AAEF-499D-84E7-9A7A4A3FCFBC}" srcOrd="0" destOrd="0" presId="urn:microsoft.com/office/officeart/2005/8/layout/hierarchy2"/>
    <dgm:cxn modelId="{4B2B3CF4-AC22-4838-98BB-BEBD74E15357}" type="presParOf" srcId="{FA29673C-0F8A-4F7A-A0EB-91A337E9D0EE}" destId="{D3A27916-0F77-4C5E-AD28-C88D1EEB9981}" srcOrd="1" destOrd="0" presId="urn:microsoft.com/office/officeart/2005/8/layout/hierarchy2"/>
    <dgm:cxn modelId="{7037F7D7-5F37-49AD-8044-2D4D90F99A01}" type="presParOf" srcId="{72EFCD5A-5EC7-470A-82EB-5318E42D4D5D}" destId="{1E5F28DA-94B5-407E-A40F-09F955C2A792}" srcOrd="6" destOrd="0" presId="urn:microsoft.com/office/officeart/2005/8/layout/hierarchy2"/>
    <dgm:cxn modelId="{389CC6FC-1AFB-4AFD-B2CC-DCD6AC1E48D6}" type="presParOf" srcId="{1E5F28DA-94B5-407E-A40F-09F955C2A792}" destId="{9022BD73-7749-41AE-93BE-9933749DEC18}" srcOrd="0" destOrd="0" presId="urn:microsoft.com/office/officeart/2005/8/layout/hierarchy2"/>
    <dgm:cxn modelId="{332A3740-2730-4D4F-AACB-AF0C392260EC}" type="presParOf" srcId="{72EFCD5A-5EC7-470A-82EB-5318E42D4D5D}" destId="{CFD60D09-3995-48A7-8D9F-259A19C78CD6}" srcOrd="7" destOrd="0" presId="urn:microsoft.com/office/officeart/2005/8/layout/hierarchy2"/>
    <dgm:cxn modelId="{BE28E01B-5D7F-4172-9FBC-F47423E1C015}" type="presParOf" srcId="{CFD60D09-3995-48A7-8D9F-259A19C78CD6}" destId="{9B355243-F535-4BCA-A03C-32ABD5251ECA}" srcOrd="0" destOrd="0" presId="urn:microsoft.com/office/officeart/2005/8/layout/hierarchy2"/>
    <dgm:cxn modelId="{91BA2537-51F7-4808-B51F-0FD9EF8F967A}" type="presParOf" srcId="{CFD60D09-3995-48A7-8D9F-259A19C78CD6}" destId="{6447D6CA-6246-4273-ADAA-E6D009313F6B}" srcOrd="1" destOrd="0" presId="urn:microsoft.com/office/officeart/2005/8/layout/hierarchy2"/>
    <dgm:cxn modelId="{C6B294C0-175D-4721-A279-B905F1ACAE4E}" type="presParOf" srcId="{72EFCD5A-5EC7-470A-82EB-5318E42D4D5D}" destId="{8C4419B0-610A-4E92-ABFC-56BE5FFF37CB}" srcOrd="8" destOrd="0" presId="urn:microsoft.com/office/officeart/2005/8/layout/hierarchy2"/>
    <dgm:cxn modelId="{CE8017F8-60A3-4183-921F-61818D0894C9}" type="presParOf" srcId="{8C4419B0-610A-4E92-ABFC-56BE5FFF37CB}" destId="{AC952CB1-F678-4266-8AB5-54A641060A11}" srcOrd="0" destOrd="0" presId="urn:microsoft.com/office/officeart/2005/8/layout/hierarchy2"/>
    <dgm:cxn modelId="{0859E417-E575-4EF2-BB8F-4B46E3FD94CB}" type="presParOf" srcId="{72EFCD5A-5EC7-470A-82EB-5318E42D4D5D}" destId="{3D6B9570-C656-4C89-986E-94A116243E42}" srcOrd="9" destOrd="0" presId="urn:microsoft.com/office/officeart/2005/8/layout/hierarchy2"/>
    <dgm:cxn modelId="{A3697AC0-3644-4B07-9F15-9A37D2FAEEE0}" type="presParOf" srcId="{3D6B9570-C656-4C89-986E-94A116243E42}" destId="{507AEC57-A9AE-4092-A351-EB620C5854F3}" srcOrd="0" destOrd="0" presId="urn:microsoft.com/office/officeart/2005/8/layout/hierarchy2"/>
    <dgm:cxn modelId="{ABA3CCDB-48AE-44D0-99F7-5C3655F0E41B}" type="presParOf" srcId="{3D6B9570-C656-4C89-986E-94A116243E42}" destId="{6AFB6F90-BC35-4283-8A4E-CB61785C0A7E}" srcOrd="1" destOrd="0" presId="urn:microsoft.com/office/officeart/2005/8/layout/hierarchy2"/>
    <dgm:cxn modelId="{5EAA44AA-1FD4-4A6D-B415-C940E2111956}" type="presParOf" srcId="{72EFCD5A-5EC7-470A-82EB-5318E42D4D5D}" destId="{0B81AB9E-5D0E-42AD-8409-ECEF85AA9B2A}" srcOrd="10" destOrd="0" presId="urn:microsoft.com/office/officeart/2005/8/layout/hierarchy2"/>
    <dgm:cxn modelId="{7CC71B90-55CE-4D26-994A-BFF286F636F9}" type="presParOf" srcId="{0B81AB9E-5D0E-42AD-8409-ECEF85AA9B2A}" destId="{8094E457-A38A-4B5F-9B7F-80FBD2366A4C}" srcOrd="0" destOrd="0" presId="urn:microsoft.com/office/officeart/2005/8/layout/hierarchy2"/>
    <dgm:cxn modelId="{80C0BD1F-65F5-4B01-963C-2B23A58F3E2E}" type="presParOf" srcId="{72EFCD5A-5EC7-470A-82EB-5318E42D4D5D}" destId="{49696757-BF2C-41C1-A887-72240404118B}" srcOrd="11" destOrd="0" presId="urn:microsoft.com/office/officeart/2005/8/layout/hierarchy2"/>
    <dgm:cxn modelId="{EFB457E2-288F-4B6C-8D9A-00DB6EFE89F8}" type="presParOf" srcId="{49696757-BF2C-41C1-A887-72240404118B}" destId="{F3BFDCAD-8A7C-44F3-9833-3EFE61FFDAE1}" srcOrd="0" destOrd="0" presId="urn:microsoft.com/office/officeart/2005/8/layout/hierarchy2"/>
    <dgm:cxn modelId="{47C5623C-5F16-4581-AF9D-6EB5831CE151}" type="presParOf" srcId="{49696757-BF2C-41C1-A887-72240404118B}" destId="{4DDD01F1-B863-4F11-BEEC-FCA28226E344}" srcOrd="1" destOrd="0" presId="urn:microsoft.com/office/officeart/2005/8/layout/hierarchy2"/>
    <dgm:cxn modelId="{B30369A7-82FE-434A-9A0B-C2548564F57A}" type="presParOf" srcId="{4DDD01F1-B863-4F11-BEEC-FCA28226E344}" destId="{BA3D9F7F-2F9A-4C97-9B4E-8AD98C2BD7BB}" srcOrd="0" destOrd="0" presId="urn:microsoft.com/office/officeart/2005/8/layout/hierarchy2"/>
    <dgm:cxn modelId="{BCBF3C48-4974-4F40-959B-06794EF4957A}" type="presParOf" srcId="{BA3D9F7F-2F9A-4C97-9B4E-8AD98C2BD7BB}" destId="{D718C332-09CB-417D-A0D2-3E1314D4FC6E}" srcOrd="0" destOrd="0" presId="urn:microsoft.com/office/officeart/2005/8/layout/hierarchy2"/>
    <dgm:cxn modelId="{8ECB4607-7B5B-47A9-9C13-E2F0B14F7F45}" type="presParOf" srcId="{4DDD01F1-B863-4F11-BEEC-FCA28226E344}" destId="{0B630C6B-0C1A-4BE7-8F69-F67463A79E2A}" srcOrd="1" destOrd="0" presId="urn:microsoft.com/office/officeart/2005/8/layout/hierarchy2"/>
    <dgm:cxn modelId="{310556AF-C697-4F4E-8A41-A5E14F064B44}" type="presParOf" srcId="{0B630C6B-0C1A-4BE7-8F69-F67463A79E2A}" destId="{47EFEBCD-C32F-4344-843A-9EED29AA7900}" srcOrd="0" destOrd="0" presId="urn:microsoft.com/office/officeart/2005/8/layout/hierarchy2"/>
    <dgm:cxn modelId="{F652674B-3806-4838-B175-ADC5AC7A0D31}" type="presParOf" srcId="{0B630C6B-0C1A-4BE7-8F69-F67463A79E2A}" destId="{CF22949A-B047-4B1C-8CCD-78CBA06F12EF}" srcOrd="1" destOrd="0" presId="urn:microsoft.com/office/officeart/2005/8/layout/hierarchy2"/>
    <dgm:cxn modelId="{620CF41D-CBB3-49F5-AC01-A738597A5C63}" type="presParOf" srcId="{4DDD01F1-B863-4F11-BEEC-FCA28226E344}" destId="{C61A909F-5151-4DD9-B35F-6E3573742830}" srcOrd="2" destOrd="0" presId="urn:microsoft.com/office/officeart/2005/8/layout/hierarchy2"/>
    <dgm:cxn modelId="{70FD2ADC-D025-48C6-BE83-BF440EE8B290}" type="presParOf" srcId="{C61A909F-5151-4DD9-B35F-6E3573742830}" destId="{9F5E363A-4F85-42E8-843F-4EFF1706295B}" srcOrd="0" destOrd="0" presId="urn:microsoft.com/office/officeart/2005/8/layout/hierarchy2"/>
    <dgm:cxn modelId="{145253C9-E6D6-43F0-B0A2-F2F87C8611EA}" type="presParOf" srcId="{4DDD01F1-B863-4F11-BEEC-FCA28226E344}" destId="{F9E76DD8-C4E2-432D-B79B-88C07E614621}" srcOrd="3" destOrd="0" presId="urn:microsoft.com/office/officeart/2005/8/layout/hierarchy2"/>
    <dgm:cxn modelId="{470449B4-75F2-4EB1-9B4A-ADCF68E0ED38}" type="presParOf" srcId="{F9E76DD8-C4E2-432D-B79B-88C07E614621}" destId="{896A2D24-655E-40C2-82C4-44BE5C8EDD54}" srcOrd="0" destOrd="0" presId="urn:microsoft.com/office/officeart/2005/8/layout/hierarchy2"/>
    <dgm:cxn modelId="{78C6E858-6C1A-4524-A640-E6E63D10E545}" type="presParOf" srcId="{F9E76DD8-C4E2-432D-B79B-88C07E614621}" destId="{1C53BF19-835A-47DE-B328-DCECF68186B2}" srcOrd="1" destOrd="0" presId="urn:microsoft.com/office/officeart/2005/8/layout/hierarchy2"/>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87F4AA-AA29-4ADC-988F-12730F77DC0F}">
      <dsp:nvSpPr>
        <dsp:cNvPr id="0" name=""/>
        <dsp:cNvSpPr/>
      </dsp:nvSpPr>
      <dsp:spPr>
        <a:xfrm>
          <a:off x="5298" y="1897776"/>
          <a:ext cx="1198146" cy="599073"/>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solidFill>
                <a:srgbClr val="000066"/>
              </a:solidFill>
            </a:rPr>
            <a:t>Board of Directors</a:t>
          </a:r>
          <a:endParaRPr lang="el-GR" sz="1400" b="1" kern="1200" dirty="0">
            <a:solidFill>
              <a:srgbClr val="000066"/>
            </a:solidFill>
          </a:endParaRPr>
        </a:p>
      </dsp:txBody>
      <dsp:txXfrm>
        <a:off x="22844" y="1915322"/>
        <a:ext cx="1163054" cy="563981"/>
      </dsp:txXfrm>
    </dsp:sp>
    <dsp:sp modelId="{28F450A9-25B6-4211-A463-548F7A19C0B6}">
      <dsp:nvSpPr>
        <dsp:cNvPr id="0" name=""/>
        <dsp:cNvSpPr/>
      </dsp:nvSpPr>
      <dsp:spPr>
        <a:xfrm>
          <a:off x="1203444" y="2189761"/>
          <a:ext cx="327340" cy="15102"/>
        </a:xfrm>
        <a:custGeom>
          <a:avLst/>
          <a:gdLst/>
          <a:ahLst/>
          <a:cxnLst/>
          <a:rect l="0" t="0" r="0" b="0"/>
          <a:pathLst>
            <a:path>
              <a:moveTo>
                <a:pt x="0" y="7551"/>
              </a:moveTo>
              <a:lnTo>
                <a:pt x="327340" y="7551"/>
              </a:lnTo>
            </a:path>
          </a:pathLst>
        </a:custGeom>
        <a:noFill/>
        <a:ln w="25400" cap="flat" cmpd="sng" algn="ctr">
          <a:solidFill>
            <a:srgbClr val="000066"/>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el-GR" sz="1400" b="1" kern="1200">
            <a:solidFill>
              <a:srgbClr val="000066"/>
            </a:solidFill>
          </a:endParaRPr>
        </a:p>
      </dsp:txBody>
      <dsp:txXfrm>
        <a:off x="1358931" y="2189129"/>
        <a:ext cx="16367" cy="16367"/>
      </dsp:txXfrm>
    </dsp:sp>
    <dsp:sp modelId="{2A211B96-6A64-49F9-994D-5A1DF019B88E}">
      <dsp:nvSpPr>
        <dsp:cNvPr id="0" name=""/>
        <dsp:cNvSpPr/>
      </dsp:nvSpPr>
      <dsp:spPr>
        <a:xfrm>
          <a:off x="1530784" y="1972266"/>
          <a:ext cx="900185" cy="450092"/>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solidFill>
                <a:srgbClr val="000066"/>
              </a:solidFill>
            </a:rPr>
            <a:t>Research Institutes</a:t>
          </a:r>
          <a:endParaRPr lang="el-GR" sz="1400" b="1" kern="1200" dirty="0">
            <a:solidFill>
              <a:srgbClr val="000066"/>
            </a:solidFill>
          </a:endParaRPr>
        </a:p>
      </dsp:txBody>
      <dsp:txXfrm>
        <a:off x="1543967" y="1985449"/>
        <a:ext cx="873819" cy="423726"/>
      </dsp:txXfrm>
    </dsp:sp>
    <dsp:sp modelId="{BC1A2256-80E7-47AB-A561-4A4926AF38B9}">
      <dsp:nvSpPr>
        <dsp:cNvPr id="0" name=""/>
        <dsp:cNvSpPr/>
      </dsp:nvSpPr>
      <dsp:spPr>
        <a:xfrm rot="16850658">
          <a:off x="1724705" y="1335362"/>
          <a:ext cx="1739868" cy="15102"/>
        </a:xfrm>
        <a:custGeom>
          <a:avLst/>
          <a:gdLst/>
          <a:ahLst/>
          <a:cxnLst/>
          <a:rect l="0" t="0" r="0" b="0"/>
          <a:pathLst>
            <a:path>
              <a:moveTo>
                <a:pt x="0" y="7551"/>
              </a:moveTo>
              <a:lnTo>
                <a:pt x="1739868" y="7551"/>
              </a:lnTo>
            </a:path>
          </a:pathLst>
        </a:custGeom>
        <a:noFill/>
        <a:ln w="25400" cap="flat" cmpd="sng" algn="ctr">
          <a:solidFill>
            <a:srgbClr val="000066"/>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el-GR" sz="1400" b="1" kern="1200">
            <a:solidFill>
              <a:srgbClr val="000066"/>
            </a:solidFill>
          </a:endParaRPr>
        </a:p>
      </dsp:txBody>
      <dsp:txXfrm>
        <a:off x="2551143" y="1299417"/>
        <a:ext cx="86993" cy="86993"/>
      </dsp:txXfrm>
    </dsp:sp>
    <dsp:sp modelId="{18D2DF29-2044-4621-A962-82D1B23982AC}">
      <dsp:nvSpPr>
        <dsp:cNvPr id="0" name=""/>
        <dsp:cNvSpPr/>
      </dsp:nvSpPr>
      <dsp:spPr>
        <a:xfrm>
          <a:off x="2758309" y="216209"/>
          <a:ext cx="2144690" cy="544611"/>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solidFill>
                <a:srgbClr val="000066"/>
              </a:solidFill>
            </a:rPr>
            <a:t>Oceanography</a:t>
          </a:r>
          <a:endParaRPr lang="el-GR" sz="1400" b="1" kern="1200" dirty="0">
            <a:solidFill>
              <a:srgbClr val="000066"/>
            </a:solidFill>
          </a:endParaRPr>
        </a:p>
      </dsp:txBody>
      <dsp:txXfrm>
        <a:off x="2774260" y="232160"/>
        <a:ext cx="2112788" cy="512709"/>
      </dsp:txXfrm>
    </dsp:sp>
    <dsp:sp modelId="{9411EE30-C4A8-47EA-A0C1-1BBA1073C035}">
      <dsp:nvSpPr>
        <dsp:cNvPr id="0" name=""/>
        <dsp:cNvSpPr/>
      </dsp:nvSpPr>
      <dsp:spPr>
        <a:xfrm rot="17191928">
          <a:off x="2019457" y="1638357"/>
          <a:ext cx="1150365" cy="15102"/>
        </a:xfrm>
        <a:custGeom>
          <a:avLst/>
          <a:gdLst/>
          <a:ahLst/>
          <a:cxnLst/>
          <a:rect l="0" t="0" r="0" b="0"/>
          <a:pathLst>
            <a:path>
              <a:moveTo>
                <a:pt x="0" y="7551"/>
              </a:moveTo>
              <a:lnTo>
                <a:pt x="1150365" y="7551"/>
              </a:lnTo>
            </a:path>
          </a:pathLst>
        </a:custGeom>
        <a:noFill/>
        <a:ln w="25400" cap="flat" cmpd="sng" algn="ctr">
          <a:solidFill>
            <a:srgbClr val="000066"/>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el-GR" sz="1400" b="1" kern="1200">
            <a:solidFill>
              <a:srgbClr val="000066"/>
            </a:solidFill>
          </a:endParaRPr>
        </a:p>
      </dsp:txBody>
      <dsp:txXfrm>
        <a:off x="2565880" y="1617149"/>
        <a:ext cx="57518" cy="57518"/>
      </dsp:txXfrm>
    </dsp:sp>
    <dsp:sp modelId="{C0D479C6-2A5C-491A-BF79-28D1BD84F217}">
      <dsp:nvSpPr>
        <dsp:cNvPr id="0" name=""/>
        <dsp:cNvSpPr/>
      </dsp:nvSpPr>
      <dsp:spPr>
        <a:xfrm>
          <a:off x="2758309" y="822197"/>
          <a:ext cx="2144690" cy="544611"/>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solidFill>
                <a:srgbClr val="000066"/>
              </a:solidFill>
            </a:rPr>
            <a:t>Marine Biological Resources</a:t>
          </a:r>
          <a:endParaRPr lang="el-GR" sz="1400" b="1" kern="1200" dirty="0">
            <a:solidFill>
              <a:srgbClr val="000066"/>
            </a:solidFill>
          </a:endParaRPr>
        </a:p>
      </dsp:txBody>
      <dsp:txXfrm>
        <a:off x="2774260" y="838148"/>
        <a:ext cx="2112788" cy="512709"/>
      </dsp:txXfrm>
    </dsp:sp>
    <dsp:sp modelId="{B65F6B5E-273B-444C-BFB3-7B09DB1A06BD}">
      <dsp:nvSpPr>
        <dsp:cNvPr id="0" name=""/>
        <dsp:cNvSpPr/>
      </dsp:nvSpPr>
      <dsp:spPr>
        <a:xfrm rot="18202778">
          <a:off x="2297157" y="1941351"/>
          <a:ext cx="594964" cy="15102"/>
        </a:xfrm>
        <a:custGeom>
          <a:avLst/>
          <a:gdLst/>
          <a:ahLst/>
          <a:cxnLst/>
          <a:rect l="0" t="0" r="0" b="0"/>
          <a:pathLst>
            <a:path>
              <a:moveTo>
                <a:pt x="0" y="7551"/>
              </a:moveTo>
              <a:lnTo>
                <a:pt x="594964" y="7551"/>
              </a:lnTo>
            </a:path>
          </a:pathLst>
        </a:custGeom>
        <a:noFill/>
        <a:ln w="25400" cap="flat" cmpd="sng" algn="ctr">
          <a:solidFill>
            <a:srgbClr val="000066"/>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el-GR" sz="1400" b="1" kern="1200">
            <a:solidFill>
              <a:srgbClr val="000066"/>
            </a:solidFill>
          </a:endParaRPr>
        </a:p>
      </dsp:txBody>
      <dsp:txXfrm>
        <a:off x="2579765" y="1934028"/>
        <a:ext cx="29748" cy="29748"/>
      </dsp:txXfrm>
    </dsp:sp>
    <dsp:sp modelId="{B0E71272-AAEF-499D-84E7-9A7A4A3FCFBC}">
      <dsp:nvSpPr>
        <dsp:cNvPr id="0" name=""/>
        <dsp:cNvSpPr/>
      </dsp:nvSpPr>
      <dsp:spPr>
        <a:xfrm>
          <a:off x="2758309" y="1428185"/>
          <a:ext cx="2144682" cy="544611"/>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solidFill>
                <a:srgbClr val="000066"/>
              </a:solidFill>
            </a:rPr>
            <a:t>Inland Waters</a:t>
          </a:r>
          <a:endParaRPr lang="el-GR" sz="1400" b="1" kern="1200" dirty="0">
            <a:solidFill>
              <a:srgbClr val="000066"/>
            </a:solidFill>
          </a:endParaRPr>
        </a:p>
      </dsp:txBody>
      <dsp:txXfrm>
        <a:off x="2774260" y="1444136"/>
        <a:ext cx="2112780" cy="512709"/>
      </dsp:txXfrm>
    </dsp:sp>
    <dsp:sp modelId="{1E5F28DA-94B5-407E-A40F-09F955C2A792}">
      <dsp:nvSpPr>
        <dsp:cNvPr id="0" name=""/>
        <dsp:cNvSpPr/>
      </dsp:nvSpPr>
      <dsp:spPr>
        <a:xfrm rot="1106603">
          <a:off x="2422108" y="2244345"/>
          <a:ext cx="345063" cy="15102"/>
        </a:xfrm>
        <a:custGeom>
          <a:avLst/>
          <a:gdLst/>
          <a:ahLst/>
          <a:cxnLst/>
          <a:rect l="0" t="0" r="0" b="0"/>
          <a:pathLst>
            <a:path>
              <a:moveTo>
                <a:pt x="0" y="7551"/>
              </a:moveTo>
              <a:lnTo>
                <a:pt x="345063" y="7551"/>
              </a:lnTo>
            </a:path>
          </a:pathLst>
        </a:custGeom>
        <a:noFill/>
        <a:ln w="25400" cap="flat" cmpd="sng" algn="ctr">
          <a:solidFill>
            <a:srgbClr val="000066"/>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el-GR" sz="1400" b="1" kern="1200">
            <a:solidFill>
              <a:srgbClr val="000066"/>
            </a:solidFill>
          </a:endParaRPr>
        </a:p>
      </dsp:txBody>
      <dsp:txXfrm>
        <a:off x="2586013" y="2243269"/>
        <a:ext cx="17253" cy="17253"/>
      </dsp:txXfrm>
    </dsp:sp>
    <dsp:sp modelId="{9B355243-F535-4BCA-A03C-32ABD5251ECA}">
      <dsp:nvSpPr>
        <dsp:cNvPr id="0" name=""/>
        <dsp:cNvSpPr/>
      </dsp:nvSpPr>
      <dsp:spPr>
        <a:xfrm>
          <a:off x="2758309" y="2034173"/>
          <a:ext cx="2176303" cy="544611"/>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solidFill>
                <a:srgbClr val="000066"/>
              </a:solidFill>
            </a:rPr>
            <a:t>Aquaculture</a:t>
          </a:r>
          <a:endParaRPr lang="el-GR" sz="1400" b="1" kern="1200" dirty="0">
            <a:solidFill>
              <a:srgbClr val="000066"/>
            </a:solidFill>
          </a:endParaRPr>
        </a:p>
      </dsp:txBody>
      <dsp:txXfrm>
        <a:off x="2774260" y="2050124"/>
        <a:ext cx="2144401" cy="512709"/>
      </dsp:txXfrm>
    </dsp:sp>
    <dsp:sp modelId="{8C4419B0-610A-4E92-ABFC-56BE5FFF37CB}">
      <dsp:nvSpPr>
        <dsp:cNvPr id="0" name=""/>
        <dsp:cNvSpPr/>
      </dsp:nvSpPr>
      <dsp:spPr>
        <a:xfrm rot="3924332">
          <a:off x="2201384" y="2547339"/>
          <a:ext cx="786510" cy="15102"/>
        </a:xfrm>
        <a:custGeom>
          <a:avLst/>
          <a:gdLst/>
          <a:ahLst/>
          <a:cxnLst/>
          <a:rect l="0" t="0" r="0" b="0"/>
          <a:pathLst>
            <a:path>
              <a:moveTo>
                <a:pt x="0" y="7551"/>
              </a:moveTo>
              <a:lnTo>
                <a:pt x="786510" y="7551"/>
              </a:lnTo>
            </a:path>
          </a:pathLst>
        </a:custGeom>
        <a:noFill/>
        <a:ln w="25400" cap="flat" cmpd="sng" algn="ctr">
          <a:solidFill>
            <a:srgbClr val="000066"/>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el-GR" sz="1400" b="1" kern="1200">
            <a:solidFill>
              <a:srgbClr val="000066"/>
            </a:solidFill>
          </a:endParaRPr>
        </a:p>
      </dsp:txBody>
      <dsp:txXfrm>
        <a:off x="2574977" y="2535227"/>
        <a:ext cx="39325" cy="39325"/>
      </dsp:txXfrm>
    </dsp:sp>
    <dsp:sp modelId="{507AEC57-A9AE-4092-A351-EB620C5854F3}">
      <dsp:nvSpPr>
        <dsp:cNvPr id="0" name=""/>
        <dsp:cNvSpPr/>
      </dsp:nvSpPr>
      <dsp:spPr>
        <a:xfrm>
          <a:off x="2758309" y="2640162"/>
          <a:ext cx="2176295" cy="544611"/>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solidFill>
                <a:srgbClr val="000066"/>
              </a:solidFill>
            </a:rPr>
            <a:t>Marine Biology and Genetics</a:t>
          </a:r>
          <a:endParaRPr lang="el-GR" sz="1400" b="1" kern="1200" dirty="0">
            <a:solidFill>
              <a:srgbClr val="000066"/>
            </a:solidFill>
          </a:endParaRPr>
        </a:p>
      </dsp:txBody>
      <dsp:txXfrm>
        <a:off x="2774260" y="2656113"/>
        <a:ext cx="2144393" cy="512709"/>
      </dsp:txXfrm>
    </dsp:sp>
    <dsp:sp modelId="{0B81AB9E-5D0E-42AD-8409-ECEF85AA9B2A}">
      <dsp:nvSpPr>
        <dsp:cNvPr id="0" name=""/>
        <dsp:cNvSpPr/>
      </dsp:nvSpPr>
      <dsp:spPr>
        <a:xfrm rot="4766454">
          <a:off x="1701486" y="3067790"/>
          <a:ext cx="1786306" cy="15102"/>
        </a:xfrm>
        <a:custGeom>
          <a:avLst/>
          <a:gdLst/>
          <a:ahLst/>
          <a:cxnLst/>
          <a:rect l="0" t="0" r="0" b="0"/>
          <a:pathLst>
            <a:path>
              <a:moveTo>
                <a:pt x="0" y="7551"/>
              </a:moveTo>
              <a:lnTo>
                <a:pt x="1786306" y="7551"/>
              </a:lnTo>
            </a:path>
          </a:pathLst>
        </a:custGeom>
        <a:noFill/>
        <a:ln w="25400" cap="flat" cmpd="sng" algn="ctr">
          <a:solidFill>
            <a:srgbClr val="000066"/>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el-GR" sz="1400" b="1" kern="1200">
            <a:solidFill>
              <a:srgbClr val="000066"/>
            </a:solidFill>
          </a:endParaRPr>
        </a:p>
      </dsp:txBody>
      <dsp:txXfrm>
        <a:off x="2549982" y="3030684"/>
        <a:ext cx="89315" cy="89315"/>
      </dsp:txXfrm>
    </dsp:sp>
    <dsp:sp modelId="{F3BFDCAD-8A7C-44F3-9833-3EFE61FFDAE1}">
      <dsp:nvSpPr>
        <dsp:cNvPr id="0" name=""/>
        <dsp:cNvSpPr/>
      </dsp:nvSpPr>
      <dsp:spPr>
        <a:xfrm>
          <a:off x="2758309" y="3728324"/>
          <a:ext cx="900185" cy="450092"/>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solidFill>
                <a:srgbClr val="000066"/>
              </a:solidFill>
            </a:rPr>
            <a:t>Aquaria</a:t>
          </a:r>
          <a:endParaRPr lang="el-GR" sz="1400" b="1" kern="1200" dirty="0">
            <a:solidFill>
              <a:srgbClr val="000066"/>
            </a:solidFill>
          </a:endParaRPr>
        </a:p>
      </dsp:txBody>
      <dsp:txXfrm>
        <a:off x="2771492" y="3741507"/>
        <a:ext cx="873819" cy="423726"/>
      </dsp:txXfrm>
    </dsp:sp>
    <dsp:sp modelId="{BA3D9F7F-2F9A-4C97-9B4E-8AD98C2BD7BB}">
      <dsp:nvSpPr>
        <dsp:cNvPr id="0" name=""/>
        <dsp:cNvSpPr/>
      </dsp:nvSpPr>
      <dsp:spPr>
        <a:xfrm rot="18654728">
          <a:off x="3572249" y="3756954"/>
          <a:ext cx="499831" cy="15102"/>
        </a:xfrm>
        <a:custGeom>
          <a:avLst/>
          <a:gdLst/>
          <a:ahLst/>
          <a:cxnLst/>
          <a:rect l="0" t="0" r="0" b="0"/>
          <a:pathLst>
            <a:path>
              <a:moveTo>
                <a:pt x="0" y="7551"/>
              </a:moveTo>
              <a:lnTo>
                <a:pt x="499831" y="7551"/>
              </a:lnTo>
            </a:path>
          </a:pathLst>
        </a:custGeom>
        <a:noFill/>
        <a:ln w="25400" cap="flat" cmpd="sng" algn="ctr">
          <a:solidFill>
            <a:srgbClr val="000066"/>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el-GR" sz="1400" b="1" kern="1200">
            <a:solidFill>
              <a:srgbClr val="000066"/>
            </a:solidFill>
          </a:endParaRPr>
        </a:p>
      </dsp:txBody>
      <dsp:txXfrm>
        <a:off x="3809669" y="3752009"/>
        <a:ext cx="24991" cy="24991"/>
      </dsp:txXfrm>
    </dsp:sp>
    <dsp:sp modelId="{47EFEBCD-C32F-4344-843A-9EED29AA7900}">
      <dsp:nvSpPr>
        <dsp:cNvPr id="0" name=""/>
        <dsp:cNvSpPr/>
      </dsp:nvSpPr>
      <dsp:spPr>
        <a:xfrm>
          <a:off x="3985834" y="3246150"/>
          <a:ext cx="2181066" cy="658980"/>
        </a:xfrm>
        <a:prstGeom prst="roundRect">
          <a:avLst>
            <a:gd name="adj" fmla="val 10000"/>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endParaRPr lang="el-GR" sz="1400" b="1" kern="1200" dirty="0">
            <a:solidFill>
              <a:srgbClr val="000066"/>
            </a:solidFill>
          </a:endParaRPr>
        </a:p>
      </dsp:txBody>
      <dsp:txXfrm>
        <a:off x="4005135" y="3265451"/>
        <a:ext cx="2142464" cy="620378"/>
      </dsp:txXfrm>
    </dsp:sp>
    <dsp:sp modelId="{C61A909F-5151-4DD9-B35F-6E3573742830}">
      <dsp:nvSpPr>
        <dsp:cNvPr id="0" name=""/>
        <dsp:cNvSpPr/>
      </dsp:nvSpPr>
      <dsp:spPr>
        <a:xfrm rot="2864074">
          <a:off x="3578813" y="4125908"/>
          <a:ext cx="486703" cy="15102"/>
        </a:xfrm>
        <a:custGeom>
          <a:avLst/>
          <a:gdLst/>
          <a:ahLst/>
          <a:cxnLst/>
          <a:rect l="0" t="0" r="0" b="0"/>
          <a:pathLst>
            <a:path>
              <a:moveTo>
                <a:pt x="0" y="7551"/>
              </a:moveTo>
              <a:lnTo>
                <a:pt x="486703" y="7551"/>
              </a:lnTo>
            </a:path>
          </a:pathLst>
        </a:custGeom>
        <a:noFill/>
        <a:ln w="25400" cap="flat" cmpd="sng" algn="ctr">
          <a:solidFill>
            <a:srgbClr val="000066"/>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el-GR" sz="1400" b="1" kern="1200">
            <a:solidFill>
              <a:srgbClr val="000066"/>
            </a:solidFill>
          </a:endParaRPr>
        </a:p>
      </dsp:txBody>
      <dsp:txXfrm>
        <a:off x="3809997" y="4121292"/>
        <a:ext cx="24335" cy="24335"/>
      </dsp:txXfrm>
    </dsp:sp>
    <dsp:sp modelId="{896A2D24-655E-40C2-82C4-44BE5C8EDD54}">
      <dsp:nvSpPr>
        <dsp:cNvPr id="0" name=""/>
        <dsp:cNvSpPr/>
      </dsp:nvSpPr>
      <dsp:spPr>
        <a:xfrm>
          <a:off x="3985834" y="3966507"/>
          <a:ext cx="2144568" cy="694083"/>
        </a:xfrm>
        <a:prstGeom prst="roundRect">
          <a:avLst>
            <a:gd name="adj" fmla="val 10000"/>
          </a:avLst>
        </a:prstGeom>
        <a:blipFill rotWithShape="0">
          <a:blip xmlns:r="http://schemas.openxmlformats.org/officeDocument/2006/relationships" r:embed="rId2"/>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endParaRPr lang="el-GR" sz="1400" b="1" kern="1200" dirty="0">
            <a:solidFill>
              <a:srgbClr val="000066"/>
            </a:solidFill>
          </a:endParaRPr>
        </a:p>
      </dsp:txBody>
      <dsp:txXfrm>
        <a:off x="4006163" y="3986836"/>
        <a:ext cx="2103910" cy="65342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hdr" sz="quarter"/>
          </p:nvPr>
        </p:nvSpPr>
        <p:spPr bwMode="auto">
          <a:xfrm>
            <a:off x="0" y="0"/>
            <a:ext cx="3076575" cy="511175"/>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0" hangingPunct="0">
              <a:defRPr sz="1200">
                <a:latin typeface="Arial" pitchFamily="34" charset="0"/>
                <a:ea typeface="MS PGothic" pitchFamily="34" charset="-128"/>
                <a:cs typeface="+mn-cs"/>
              </a:defRPr>
            </a:lvl1pPr>
          </a:lstStyle>
          <a:p>
            <a:pPr>
              <a:defRPr/>
            </a:pPr>
            <a:endParaRPr lang="el-GR"/>
          </a:p>
        </p:txBody>
      </p:sp>
      <p:sp>
        <p:nvSpPr>
          <p:cNvPr id="90115" name="Rectangle 3"/>
          <p:cNvSpPr>
            <a:spLocks noGrp="1" noChangeArrowheads="1"/>
          </p:cNvSpPr>
          <p:nvPr>
            <p:ph type="dt" sz="quarter" idx="1"/>
          </p:nvPr>
        </p:nvSpPr>
        <p:spPr bwMode="auto">
          <a:xfrm>
            <a:off x="4021138" y="0"/>
            <a:ext cx="3076575" cy="511175"/>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0" hangingPunct="0">
              <a:defRPr sz="1200">
                <a:latin typeface="Arial" pitchFamily="34" charset="0"/>
                <a:ea typeface="MS PGothic" pitchFamily="34" charset="-128"/>
                <a:cs typeface="+mn-cs"/>
              </a:defRPr>
            </a:lvl1pPr>
          </a:lstStyle>
          <a:p>
            <a:pPr>
              <a:defRPr/>
            </a:pPr>
            <a:fld id="{9A83DF5D-CE3B-4265-9DC8-0A265E7E3B43}" type="datetimeFigureOut">
              <a:rPr lang="el-GR"/>
              <a:pPr>
                <a:defRPr/>
              </a:pPr>
              <a:t>15/6/17</a:t>
            </a:fld>
            <a:endParaRPr lang="el-GR"/>
          </a:p>
        </p:txBody>
      </p:sp>
      <p:sp>
        <p:nvSpPr>
          <p:cNvPr id="90116" name="Rectangle 4"/>
          <p:cNvSpPr>
            <a:spLocks noGrp="1" noChangeArrowheads="1"/>
          </p:cNvSpPr>
          <p:nvPr>
            <p:ph type="ftr" sz="quarter" idx="2"/>
          </p:nvPr>
        </p:nvSpPr>
        <p:spPr bwMode="auto">
          <a:xfrm>
            <a:off x="0" y="9721850"/>
            <a:ext cx="3076575" cy="511175"/>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eaLnBrk="0" hangingPunct="0">
              <a:defRPr sz="1200">
                <a:latin typeface="Arial" pitchFamily="34" charset="0"/>
                <a:ea typeface="MS PGothic" pitchFamily="34" charset="-128"/>
                <a:cs typeface="+mn-cs"/>
              </a:defRPr>
            </a:lvl1pPr>
          </a:lstStyle>
          <a:p>
            <a:pPr>
              <a:defRPr/>
            </a:pPr>
            <a:endParaRPr lang="el-GR"/>
          </a:p>
        </p:txBody>
      </p:sp>
      <p:sp>
        <p:nvSpPr>
          <p:cNvPr id="90117" name="Rectangle 5"/>
          <p:cNvSpPr>
            <a:spLocks noGrp="1" noChangeArrowheads="1"/>
          </p:cNvSpPr>
          <p:nvPr>
            <p:ph type="sldNum" sz="quarter" idx="3"/>
          </p:nvPr>
        </p:nvSpPr>
        <p:spPr bwMode="auto">
          <a:xfrm>
            <a:off x="4021138" y="9721850"/>
            <a:ext cx="3076575" cy="511175"/>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eaLnBrk="0" hangingPunct="0">
              <a:defRPr sz="1200">
                <a:latin typeface="Arial" pitchFamily="34" charset="0"/>
                <a:ea typeface="MS PGothic" pitchFamily="34" charset="-128"/>
                <a:cs typeface="+mn-cs"/>
              </a:defRPr>
            </a:lvl1pPr>
          </a:lstStyle>
          <a:p>
            <a:pPr>
              <a:defRPr/>
            </a:pPr>
            <a:fld id="{5E7DB451-0740-476E-AF5B-C224946FA1A2}" type="slidenum">
              <a:rPr lang="el-GR"/>
              <a:pPr>
                <a:defRPr/>
              </a:pPr>
              <a:t>‹#›</a:t>
            </a:fld>
            <a:endParaRPr lang="el-GR"/>
          </a:p>
        </p:txBody>
      </p:sp>
    </p:spTree>
    <p:extLst>
      <p:ext uri="{BB962C8B-B14F-4D97-AF65-F5344CB8AC3E}">
        <p14:creationId xmlns:p14="http://schemas.microsoft.com/office/powerpoint/2010/main" val="2191031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3076575" cy="511175"/>
          </a:xfrm>
          <a:prstGeom prst="rect">
            <a:avLst/>
          </a:prstGeom>
        </p:spPr>
        <p:txBody>
          <a:bodyPr vert="horz" wrap="square" lIns="91440" tIns="45720" rIns="91440" bIns="45720" numCol="1" anchor="t" anchorCtr="0" compatLnSpc="1">
            <a:prstTxWarp prst="textNoShape">
              <a:avLst/>
            </a:prstTxWarp>
          </a:bodyPr>
          <a:lstStyle>
            <a:lvl1pPr>
              <a:defRPr sz="1200">
                <a:latin typeface="Arial" pitchFamily="34" charset="0"/>
                <a:ea typeface="MS PGothic" pitchFamily="34" charset="-128"/>
                <a:cs typeface="+mn-cs"/>
              </a:defRPr>
            </a:lvl1pPr>
          </a:lstStyle>
          <a:p>
            <a:pPr>
              <a:defRPr/>
            </a:pPr>
            <a:endParaRPr lang="en-US"/>
          </a:p>
        </p:txBody>
      </p:sp>
      <p:sp>
        <p:nvSpPr>
          <p:cNvPr id="3" name="2 - Θέση ημερομηνίας"/>
          <p:cNvSpPr>
            <a:spLocks noGrp="1"/>
          </p:cNvSpPr>
          <p:nvPr>
            <p:ph type="dt" idx="1"/>
          </p:nvPr>
        </p:nvSpPr>
        <p:spPr>
          <a:xfrm>
            <a:off x="4021138" y="0"/>
            <a:ext cx="3076575" cy="511175"/>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pitchFamily="34" charset="0"/>
                <a:ea typeface="MS PGothic" pitchFamily="34" charset="-128"/>
                <a:cs typeface="+mn-cs"/>
              </a:defRPr>
            </a:lvl1pPr>
          </a:lstStyle>
          <a:p>
            <a:pPr>
              <a:defRPr/>
            </a:pPr>
            <a:fld id="{422A3140-102F-412A-9834-1B76D7FC8A7B}" type="datetimeFigureOut">
              <a:rPr lang="el-GR"/>
              <a:pPr>
                <a:defRPr/>
              </a:pPr>
              <a:t>15/6/17</a:t>
            </a:fld>
            <a:endParaRPr lang="el-GR"/>
          </a:p>
        </p:txBody>
      </p:sp>
      <p:sp>
        <p:nvSpPr>
          <p:cNvPr id="4" name="3 - Θέση εικόνας διαφάνειας"/>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1440" tIns="45720" rIns="91440" bIns="45720" rtlCol="0" anchor="ctr"/>
          <a:lstStyle/>
          <a:p>
            <a:pPr lvl="0"/>
            <a:endParaRPr lang="el-GR" noProof="0" smtClean="0"/>
          </a:p>
        </p:txBody>
      </p:sp>
      <p:sp>
        <p:nvSpPr>
          <p:cNvPr id="5" name="4 - Θέση σημειώσεων"/>
          <p:cNvSpPr>
            <a:spLocks noGrp="1"/>
          </p:cNvSpPr>
          <p:nvPr>
            <p:ph type="body" sz="quarter" idx="3"/>
          </p:nvPr>
        </p:nvSpPr>
        <p:spPr>
          <a:xfrm>
            <a:off x="709613" y="4860925"/>
            <a:ext cx="5680075" cy="4605338"/>
          </a:xfrm>
          <a:prstGeom prst="rect">
            <a:avLst/>
          </a:prstGeom>
        </p:spPr>
        <p:txBody>
          <a:bodyPr vert="horz" wrap="square" lIns="91440" tIns="45720" rIns="91440" bIns="45720" numCol="1" anchor="t" anchorCtr="0" compatLnSpc="1">
            <a:prstTxWarp prst="textNoShape">
              <a:avLst/>
            </a:prstTxWarp>
            <a:normAutofit/>
          </a:bodyPr>
          <a:lstStyle/>
          <a:p>
            <a:pPr lvl="0"/>
            <a:r>
              <a:rPr lang="el-GR" noProof="0" smtClean="0"/>
              <a:t>Kλικ για επεξεργασία των στυλ του υποδείγματος</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p>
        </p:txBody>
      </p:sp>
      <p:sp>
        <p:nvSpPr>
          <p:cNvPr id="6" name="5 - Θέση υποσέλιδου"/>
          <p:cNvSpPr>
            <a:spLocks noGrp="1"/>
          </p:cNvSpPr>
          <p:nvPr>
            <p:ph type="ftr" sz="quarter" idx="4"/>
          </p:nvPr>
        </p:nvSpPr>
        <p:spPr>
          <a:xfrm>
            <a:off x="0" y="9721850"/>
            <a:ext cx="3076575" cy="511175"/>
          </a:xfrm>
          <a:prstGeom prst="rect">
            <a:avLst/>
          </a:prstGeom>
        </p:spPr>
        <p:txBody>
          <a:bodyPr vert="horz" wrap="square" lIns="91440" tIns="45720" rIns="91440" bIns="45720" numCol="1" anchor="b" anchorCtr="0" compatLnSpc="1">
            <a:prstTxWarp prst="textNoShape">
              <a:avLst/>
            </a:prstTxWarp>
          </a:bodyPr>
          <a:lstStyle>
            <a:lvl1pPr>
              <a:defRPr sz="1200">
                <a:latin typeface="Arial" pitchFamily="34" charset="0"/>
                <a:ea typeface="MS PGothic" pitchFamily="34" charset="-128"/>
                <a:cs typeface="+mn-cs"/>
              </a:defRPr>
            </a:lvl1pPr>
          </a:lstStyle>
          <a:p>
            <a:pPr>
              <a:defRPr/>
            </a:pPr>
            <a:endParaRPr lang="en-US"/>
          </a:p>
        </p:txBody>
      </p:sp>
      <p:sp>
        <p:nvSpPr>
          <p:cNvPr id="7" name="6 - Θέση αριθμού διαφάνειας"/>
          <p:cNvSpPr>
            <a:spLocks noGrp="1"/>
          </p:cNvSpPr>
          <p:nvPr>
            <p:ph type="sldNum" sz="quarter" idx="5"/>
          </p:nvPr>
        </p:nvSpPr>
        <p:spPr>
          <a:xfrm>
            <a:off x="4021138" y="9721850"/>
            <a:ext cx="3076575" cy="511175"/>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pitchFamily="34" charset="0"/>
                <a:ea typeface="MS PGothic" pitchFamily="34" charset="-128"/>
                <a:cs typeface="+mn-cs"/>
              </a:defRPr>
            </a:lvl1pPr>
          </a:lstStyle>
          <a:p>
            <a:pPr>
              <a:defRPr/>
            </a:pPr>
            <a:fld id="{E307F4B2-13F5-49A6-89E7-5E0016D595A3}" type="slidenum">
              <a:rPr lang="el-GR"/>
              <a:pPr>
                <a:defRPr/>
              </a:pPr>
              <a:t>‹#›</a:t>
            </a:fld>
            <a:endParaRPr lang="el-GR"/>
          </a:p>
        </p:txBody>
      </p:sp>
    </p:spTree>
    <p:extLst>
      <p:ext uri="{BB962C8B-B14F-4D97-AF65-F5344CB8AC3E}">
        <p14:creationId xmlns:p14="http://schemas.microsoft.com/office/powerpoint/2010/main" val="375052027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 Id="rId3" Type="http://schemas.openxmlformats.org/officeDocument/2006/relationships/hyperlink" Target="http://www.marinetraining.eu/"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Projects related to production, storage analysis and presentation of data</a:t>
            </a:r>
            <a:endParaRPr lang="en-US" dirty="0"/>
          </a:p>
        </p:txBody>
      </p:sp>
      <p:sp>
        <p:nvSpPr>
          <p:cNvPr id="4" name="Slide Number Placeholder 3"/>
          <p:cNvSpPr>
            <a:spLocks noGrp="1"/>
          </p:cNvSpPr>
          <p:nvPr>
            <p:ph type="sldNum" sz="quarter" idx="10"/>
          </p:nvPr>
        </p:nvSpPr>
        <p:spPr/>
        <p:txBody>
          <a:bodyPr/>
          <a:lstStyle/>
          <a:p>
            <a:pPr>
              <a:defRPr/>
            </a:pPr>
            <a:fld id="{E307F4B2-13F5-49A6-89E7-5E0016D595A3}" type="slidenum">
              <a:rPr lang="el-GR" smtClean="0"/>
              <a:pPr>
                <a:defRPr/>
              </a:pPr>
              <a:t>12</a:t>
            </a:fld>
            <a:endParaRPr lang="el-GR"/>
          </a:p>
        </p:txBody>
      </p:sp>
    </p:spTree>
    <p:extLst>
      <p:ext uri="{BB962C8B-B14F-4D97-AF65-F5344CB8AC3E}">
        <p14:creationId xmlns:p14="http://schemas.microsoft.com/office/powerpoint/2010/main" val="1264315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E10E00B1-2F09-4649-B19E-ADAE547E31F8}" type="slidenum">
              <a:rPr lang="en-US" smtClean="0"/>
              <a:pPr/>
              <a:t>14</a:t>
            </a:fld>
            <a:endParaRPr lang="en-US"/>
          </a:p>
        </p:txBody>
      </p:sp>
    </p:spTree>
    <p:extLst>
      <p:ext uri="{BB962C8B-B14F-4D97-AF65-F5344CB8AC3E}">
        <p14:creationId xmlns:p14="http://schemas.microsoft.com/office/powerpoint/2010/main" val="2002446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200" b="1" kern="1200" dirty="0" smtClean="0">
                <a:solidFill>
                  <a:schemeClr val="tx1"/>
                </a:solidFill>
                <a:effectLst/>
                <a:latin typeface="+mn-lt"/>
                <a:ea typeface="+mn-ea"/>
                <a:cs typeface="+mn-cs"/>
              </a:rPr>
              <a:t>EMBRC-ERIC Status, May 2016</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training</a:t>
            </a:r>
          </a:p>
          <a:p>
            <a:r>
              <a:rPr lang="en-US" sz="1200" kern="1200" dirty="0" smtClean="0">
                <a:solidFill>
                  <a:schemeClr val="tx1"/>
                </a:solidFill>
                <a:effectLst/>
                <a:latin typeface="+mn-lt"/>
                <a:ea typeface="+mn-ea"/>
                <a:cs typeface="+mn-cs"/>
              </a:rPr>
              <a:t>Open to industry,</a:t>
            </a:r>
            <a:r>
              <a:rPr lang="en-US" sz="1200" kern="1200" baseline="0" dirty="0" smtClean="0">
                <a:solidFill>
                  <a:schemeClr val="tx1"/>
                </a:solidFill>
                <a:effectLst/>
                <a:latin typeface="+mn-lt"/>
                <a:ea typeface="+mn-ea"/>
                <a:cs typeface="+mn-cs"/>
              </a:rPr>
              <a:t> policy, academia</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pPr marL="171450" lvl="0" indent="-171450">
              <a:buFont typeface="Arial" charset="0"/>
              <a:buChar char="•"/>
            </a:pPr>
            <a:r>
              <a:rPr lang="en-US" sz="1200" kern="1200" dirty="0" smtClean="0">
                <a:solidFill>
                  <a:schemeClr val="tx1"/>
                </a:solidFill>
                <a:effectLst/>
                <a:latin typeface="+mn-lt"/>
                <a:ea typeface="+mn-ea"/>
                <a:cs typeface="+mn-cs"/>
              </a:rPr>
              <a:t>EMBRC has completed its </a:t>
            </a:r>
            <a:r>
              <a:rPr lang="en-US" sz="1200" u="sng" kern="1200" dirty="0" smtClean="0">
                <a:solidFill>
                  <a:schemeClr val="tx1"/>
                </a:solidFill>
                <a:effectLst/>
                <a:latin typeface="+mn-lt"/>
                <a:ea typeface="+mn-ea"/>
                <a:cs typeface="+mn-cs"/>
              </a:rPr>
              <a:t>Preparatory Phase</a:t>
            </a:r>
            <a:r>
              <a:rPr lang="en-US" sz="1200" kern="1200" dirty="0" smtClean="0">
                <a:solidFill>
                  <a:schemeClr val="tx1"/>
                </a:solidFill>
                <a:effectLst/>
                <a:latin typeface="+mn-lt"/>
                <a:ea typeface="+mn-ea"/>
                <a:cs typeface="+mn-cs"/>
              </a:rPr>
              <a:t> (PP), which ran from February 2011 to February 2014, funded by the European Union under the 7</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Framework Programme for Research Infrastructures. During PP, EMBRC developed a blueprint of the infrastructure including a plan for EMBRC activities and services, governance structure and business plan. </a:t>
            </a:r>
          </a:p>
          <a:p>
            <a:pPr marL="171450" lvl="0" indent="-171450">
              <a:buFont typeface="Arial" charset="0"/>
              <a:buChar char="•"/>
            </a:pPr>
            <a:endParaRPr lang="en-US" sz="1200" kern="1200" dirty="0" smtClean="0">
              <a:solidFill>
                <a:schemeClr val="tx1"/>
              </a:solidFill>
              <a:effectLst/>
              <a:latin typeface="+mn-lt"/>
              <a:ea typeface="+mn-ea"/>
              <a:cs typeface="+mn-cs"/>
            </a:endParaRPr>
          </a:p>
          <a:p>
            <a:pPr marL="171450" lvl="0" indent="-171450">
              <a:buFont typeface="Arial" charset="0"/>
              <a:buChar char="•"/>
            </a:pPr>
            <a:r>
              <a:rPr lang="en-US" sz="1200" kern="1200" dirty="0" smtClean="0">
                <a:solidFill>
                  <a:schemeClr val="tx1"/>
                </a:solidFill>
                <a:effectLst/>
                <a:latin typeface="+mn-lt"/>
                <a:ea typeface="+mn-ea"/>
                <a:cs typeface="+mn-cs"/>
              </a:rPr>
              <a:t>Since March 2014, EMBRC is in its </a:t>
            </a:r>
            <a:r>
              <a:rPr lang="en-US" sz="1200" u="sng" kern="1200" dirty="0" smtClean="0">
                <a:solidFill>
                  <a:schemeClr val="tx1"/>
                </a:solidFill>
                <a:effectLst/>
                <a:latin typeface="+mn-lt"/>
                <a:ea typeface="+mn-ea"/>
                <a:cs typeface="+mn-cs"/>
              </a:rPr>
              <a:t>Implementation Phase (IP)</a:t>
            </a:r>
            <a:r>
              <a:rPr lang="en-US" sz="1200" kern="1200" dirty="0" smtClean="0">
                <a:solidFill>
                  <a:schemeClr val="tx1"/>
                </a:solidFill>
                <a:effectLst/>
                <a:latin typeface="+mn-lt"/>
                <a:ea typeface="+mn-ea"/>
                <a:cs typeface="+mn-cs"/>
              </a:rPr>
              <a:t>, with nine countries signatories of a MoU (France, UK, Italy, Portugal, Spain, Belgium, Greece, Norway, Israel) for the establishment of a European Research Infrastructure Consortium (ERIC), hosted by France, with headquarters in Paris.  </a:t>
            </a:r>
          </a:p>
          <a:p>
            <a:pPr marL="171450" lvl="0" indent="-171450">
              <a:buFont typeface="Arial" charset="0"/>
              <a:buChar char="•"/>
            </a:pPr>
            <a:endParaRPr lang="en-US" sz="1200" kern="1200" dirty="0" smtClean="0">
              <a:solidFill>
                <a:schemeClr val="tx1"/>
              </a:solidFill>
              <a:effectLst/>
              <a:latin typeface="+mn-lt"/>
              <a:ea typeface="+mn-ea"/>
              <a:cs typeface="+mn-cs"/>
            </a:endParaRPr>
          </a:p>
          <a:p>
            <a:pPr marL="171450" lvl="0" indent="-171450">
              <a:buFont typeface="Arial" charset="0"/>
              <a:buChar char="•"/>
            </a:pPr>
            <a:r>
              <a:rPr lang="en-US" sz="1200" kern="1200" dirty="0" smtClean="0">
                <a:solidFill>
                  <a:schemeClr val="tx1"/>
                </a:solidFill>
                <a:effectLst/>
                <a:latin typeface="+mn-lt"/>
                <a:ea typeface="+mn-ea"/>
                <a:cs typeface="+mn-cs"/>
              </a:rPr>
              <a:t>The Executive Director of the EMBRC-ERIC, Dr. Ilaria Nardello, has been appointed in September 2015, to support the ERIC application process, with the finalization of the EMBRC-ERIC statues, the Technical and Scientific Description and a five year operational budget. The first step of that application has been formally concluded in March 2015, with the submission of these documents to the European Commission. </a:t>
            </a:r>
          </a:p>
          <a:p>
            <a:pPr marL="171450" lvl="0" indent="-171450">
              <a:buFont typeface="Arial" charset="0"/>
              <a:buChar char="•"/>
            </a:pPr>
            <a:endParaRPr lang="en-US" sz="1200" kern="1200" dirty="0" smtClean="0">
              <a:solidFill>
                <a:schemeClr val="tx1"/>
              </a:solidFill>
              <a:effectLst/>
              <a:latin typeface="+mn-lt"/>
              <a:ea typeface="+mn-ea"/>
              <a:cs typeface="+mn-cs"/>
            </a:endParaRPr>
          </a:p>
          <a:p>
            <a:pPr marL="171450" lvl="0" indent="-171450">
              <a:buFont typeface="Arial" charset="0"/>
              <a:buChar char="•"/>
            </a:pPr>
            <a:r>
              <a:rPr lang="en-US" sz="1200" kern="1200" dirty="0" smtClean="0">
                <a:solidFill>
                  <a:schemeClr val="tx1"/>
                </a:solidFill>
                <a:effectLst/>
                <a:latin typeface="+mn-lt"/>
                <a:ea typeface="+mn-ea"/>
                <a:cs typeface="+mn-cs"/>
              </a:rPr>
              <a:t>In the meanwhile, the Secretariat premises have opened at Place </a:t>
            </a:r>
            <a:r>
              <a:rPr lang="en-US" sz="1200" kern="1200" dirty="0" err="1" smtClean="0">
                <a:solidFill>
                  <a:schemeClr val="tx1"/>
                </a:solidFill>
                <a:effectLst/>
                <a:latin typeface="+mn-lt"/>
                <a:ea typeface="+mn-ea"/>
                <a:cs typeface="+mn-cs"/>
              </a:rPr>
              <a:t>Jussieu</a:t>
            </a:r>
            <a:r>
              <a:rPr lang="en-US" sz="1200" kern="1200" dirty="0" smtClean="0">
                <a:solidFill>
                  <a:schemeClr val="tx1"/>
                </a:solidFill>
                <a:effectLst/>
                <a:latin typeface="+mn-lt"/>
                <a:ea typeface="+mn-ea"/>
                <a:cs typeface="+mn-cs"/>
              </a:rPr>
              <a:t>, hosted at the Université Pierre et Marie Curie – Paris 6</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in the heart of Paris; and the Secretariat staff is being recruited. </a:t>
            </a:r>
          </a:p>
          <a:p>
            <a:pPr marL="171450" lvl="0" indent="-171450">
              <a:buFont typeface="Arial" charset="0"/>
              <a:buChar char="•"/>
            </a:pPr>
            <a:endParaRPr lang="en-US" sz="1200" kern="1200" dirty="0" smtClean="0">
              <a:solidFill>
                <a:schemeClr val="tx1"/>
              </a:solidFill>
              <a:effectLst/>
              <a:latin typeface="+mn-lt"/>
              <a:ea typeface="+mn-ea"/>
              <a:cs typeface="+mn-cs"/>
            </a:endParaRPr>
          </a:p>
          <a:p>
            <a:pPr marL="171450" lvl="0" indent="-171450">
              <a:buFont typeface="Arial" charset="0"/>
              <a:buChar char="•"/>
            </a:pPr>
            <a:r>
              <a:rPr lang="en-US" sz="1200" kern="1200" dirty="0" smtClean="0">
                <a:solidFill>
                  <a:schemeClr val="tx1"/>
                </a:solidFill>
                <a:effectLst/>
                <a:latin typeface="+mn-lt"/>
                <a:ea typeface="+mn-ea"/>
                <a:cs typeface="+mn-cs"/>
              </a:rPr>
              <a:t>EMBRC is very active pursuing funding opportunities and has applied for INFRAIA-2016-17 under the topic “Marine Biological Stations”. Acquired funding include contributions from the EU H2020 Framework Programme for Research Infrastructures: </a:t>
            </a:r>
            <a:r>
              <a:rPr lang="en-US" sz="1200" b="1" kern="1200" dirty="0" smtClean="0">
                <a:solidFill>
                  <a:schemeClr val="tx1"/>
                </a:solidFill>
                <a:effectLst/>
                <a:latin typeface="+mn-lt"/>
                <a:ea typeface="+mn-ea"/>
                <a:cs typeface="+mn-cs"/>
              </a:rPr>
              <a:t>PP2EMBRC</a:t>
            </a:r>
            <a:r>
              <a:rPr lang="en-US" sz="1200" kern="1200" dirty="0" smtClean="0">
                <a:solidFill>
                  <a:schemeClr val="tx1"/>
                </a:solidFill>
                <a:effectLst/>
                <a:latin typeface="+mn-lt"/>
                <a:ea typeface="+mn-ea"/>
                <a:cs typeface="+mn-cs"/>
              </a:rPr>
              <a:t> (European Marine Biology Resource Centre preparatory phase 2); </a:t>
            </a:r>
            <a:r>
              <a:rPr lang="en-US" sz="1200" b="1" kern="1200" dirty="0" smtClean="0">
                <a:solidFill>
                  <a:schemeClr val="tx1"/>
                </a:solidFill>
                <a:effectLst/>
                <a:latin typeface="+mn-lt"/>
                <a:ea typeface="+mn-ea"/>
                <a:cs typeface="+mn-cs"/>
              </a:rPr>
              <a:t>EMBRIC</a:t>
            </a:r>
            <a:r>
              <a:rPr lang="en-US" sz="1200" kern="1200" dirty="0" smtClean="0">
                <a:solidFill>
                  <a:schemeClr val="tx1"/>
                </a:solidFill>
                <a:effectLst/>
                <a:latin typeface="+mn-lt"/>
                <a:ea typeface="+mn-ea"/>
                <a:cs typeface="+mn-cs"/>
              </a:rPr>
              <a:t> (European Marine Biological Research Infrastructure Cluster to promote the Blue </a:t>
            </a:r>
            <a:r>
              <a:rPr lang="en-US" sz="1200" kern="1200" dirty="0" err="1" smtClean="0">
                <a:solidFill>
                  <a:schemeClr val="tx1"/>
                </a:solidFill>
                <a:effectLst/>
                <a:latin typeface="+mn-lt"/>
                <a:ea typeface="+mn-ea"/>
                <a:cs typeface="+mn-cs"/>
              </a:rPr>
              <a:t>Bioeconomy</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CORBEL</a:t>
            </a:r>
            <a:r>
              <a:rPr lang="en-US" sz="1200" kern="1200" dirty="0" smtClean="0">
                <a:solidFill>
                  <a:schemeClr val="tx1"/>
                </a:solidFill>
                <a:effectLst/>
                <a:latin typeface="+mn-lt"/>
                <a:ea typeface="+mn-ea"/>
                <a:cs typeface="+mn-cs"/>
              </a:rPr>
              <a:t> (Coordinated Research Infrastructures Building Enduring Life-science services). </a:t>
            </a:r>
          </a:p>
          <a:p>
            <a:pPr marL="171450" lvl="0" indent="-171450">
              <a:buFont typeface="Arial" charset="0"/>
              <a:buChar char="•"/>
            </a:pPr>
            <a:endParaRPr lang="en-US" sz="1200" kern="1200" dirty="0" smtClean="0">
              <a:solidFill>
                <a:schemeClr val="tx1"/>
              </a:solidFill>
              <a:effectLst/>
              <a:latin typeface="+mn-lt"/>
              <a:ea typeface="+mn-ea"/>
              <a:cs typeface="+mn-cs"/>
            </a:endParaRPr>
          </a:p>
          <a:p>
            <a:pPr marL="171450" lvl="0" indent="-171450">
              <a:buFont typeface="Arial" charset="0"/>
              <a:buChar char="•"/>
            </a:pPr>
            <a:r>
              <a:rPr lang="en-US" sz="1200" kern="1200" dirty="0" smtClean="0">
                <a:solidFill>
                  <a:schemeClr val="tx1"/>
                </a:solidFill>
                <a:effectLst/>
                <a:latin typeface="+mn-lt"/>
                <a:ea typeface="+mn-ea"/>
                <a:cs typeface="+mn-cs"/>
              </a:rPr>
              <a:t>While some services are already available to the user community, such as, for example, the 'European Marine Training Portal' (</a:t>
            </a:r>
            <a:r>
              <a:rPr lang="en-US" sz="1200" i="1" kern="1200" dirty="0" smtClean="0">
                <a:solidFill>
                  <a:schemeClr val="tx1"/>
                </a:solidFill>
                <a:effectLst/>
                <a:latin typeface="+mn-lt"/>
                <a:ea typeface="+mn-ea"/>
                <a:cs typeface="+mn-cs"/>
                <a:hlinkClick r:id="rId3"/>
              </a:rPr>
              <a:t>www.marinetraining.eu</a:t>
            </a:r>
            <a:r>
              <a:rPr lang="en-US" sz="1200" kern="1200" dirty="0" smtClean="0">
                <a:solidFill>
                  <a:schemeClr val="tx1"/>
                </a:solidFill>
                <a:effectLst/>
                <a:latin typeface="+mn-lt"/>
                <a:ea typeface="+mn-ea"/>
                <a:cs typeface="+mn-cs"/>
              </a:rPr>
              <a:t>), EMBRC is expected to become fully operational (</a:t>
            </a:r>
            <a:r>
              <a:rPr lang="en-US" sz="1200" u="sng" kern="1200" dirty="0" smtClean="0">
                <a:solidFill>
                  <a:schemeClr val="tx1"/>
                </a:solidFill>
                <a:effectLst/>
                <a:latin typeface="+mn-lt"/>
                <a:ea typeface="+mn-ea"/>
                <a:cs typeface="+mn-cs"/>
              </a:rPr>
              <a:t>Operational Phase</a:t>
            </a:r>
            <a:r>
              <a:rPr lang="en-US" sz="1200" kern="1200" dirty="0" smtClean="0">
                <a:solidFill>
                  <a:schemeClr val="tx1"/>
                </a:solidFill>
                <a:effectLst/>
                <a:latin typeface="+mn-lt"/>
                <a:ea typeface="+mn-ea"/>
                <a:cs typeface="+mn-cs"/>
              </a:rPr>
              <a:t>, OP) in 2017, with the establishment of EMBRC as a legal entity, in the form of a European Research Infrastructure Consortium (ERIC)"</a:t>
            </a:r>
          </a:p>
          <a:p>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pPr/>
              <a:t>15</a:t>
            </a:fld>
            <a:endParaRPr lang="en-US"/>
          </a:p>
        </p:txBody>
      </p:sp>
    </p:spTree>
    <p:extLst>
      <p:ext uri="{BB962C8B-B14F-4D97-AF65-F5344CB8AC3E}">
        <p14:creationId xmlns:p14="http://schemas.microsoft.com/office/powerpoint/2010/main" val="14897710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307F4B2-13F5-49A6-89E7-5E0016D595A3}" type="slidenum">
              <a:rPr lang="el-GR" smtClean="0"/>
              <a:pPr>
                <a:defRPr/>
              </a:pPr>
              <a:t>16</a:t>
            </a:fld>
            <a:endParaRPr lang="el-GR"/>
          </a:p>
        </p:txBody>
      </p:sp>
    </p:spTree>
    <p:extLst>
      <p:ext uri="{BB962C8B-B14F-4D97-AF65-F5344CB8AC3E}">
        <p14:creationId xmlns:p14="http://schemas.microsoft.com/office/powerpoint/2010/main" val="5216292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GB" sz="1200" b="1" dirty="0" smtClean="0">
                <a:solidFill>
                  <a:srgbClr val="0099FF"/>
                </a:solidFill>
                <a:latin typeface="Arial" panose="020B0604020202020204" pitchFamily="34" charset="0"/>
                <a:cs typeface="Arial" panose="020B0604020202020204" pitchFamily="34" charset="0"/>
              </a:rPr>
              <a:t>Genomics Observatories (</a:t>
            </a:r>
            <a:r>
              <a:rPr lang="en-GB" sz="1200" b="1" dirty="0" err="1" smtClean="0">
                <a:solidFill>
                  <a:srgbClr val="0099FF"/>
                </a:solidFill>
                <a:latin typeface="Arial" panose="020B0604020202020204" pitchFamily="34" charset="0"/>
                <a:cs typeface="Arial" panose="020B0604020202020204" pitchFamily="34" charset="0"/>
              </a:rPr>
              <a:t>Gos</a:t>
            </a:r>
            <a:r>
              <a:rPr lang="en-GB" sz="1200" b="1" dirty="0" smtClean="0">
                <a:solidFill>
                  <a:srgbClr val="0099FF"/>
                </a:solidFill>
                <a:latin typeface="Arial" panose="020B0604020202020204" pitchFamily="34" charset="0"/>
                <a:cs typeface="Arial" panose="020B0604020202020204" pitchFamily="34" charset="0"/>
              </a:rPr>
              <a:t>):</a:t>
            </a:r>
          </a:p>
          <a:p>
            <a:r>
              <a:rPr lang="en-GB" sz="1200" b="1" dirty="0" smtClean="0">
                <a:solidFill>
                  <a:srgbClr val="0099FF"/>
                </a:solidFill>
                <a:latin typeface="Arial" panose="020B0604020202020204" pitchFamily="34" charset="0"/>
                <a:cs typeface="Arial" panose="020B0604020202020204" pitchFamily="34" charset="0"/>
              </a:rPr>
              <a:t>Securing long-term oceans monitoring</a:t>
            </a:r>
          </a:p>
          <a:p>
            <a:r>
              <a:rPr lang="el-GR" sz="1200" b="1" dirty="0" err="1" smtClean="0"/>
              <a:t>It</a:t>
            </a:r>
            <a:r>
              <a:rPr lang="el-GR" sz="1200" b="1" dirty="0" smtClean="0"/>
              <a:t> </a:t>
            </a:r>
            <a:r>
              <a:rPr lang="el-GR" sz="1200" b="1" dirty="0" err="1" smtClean="0"/>
              <a:t>is</a:t>
            </a:r>
            <a:r>
              <a:rPr lang="el-GR" sz="1200" b="1" dirty="0" smtClean="0"/>
              <a:t> a Genomics Standards Consortium Project</a:t>
            </a:r>
            <a:endParaRPr lang="en-US" sz="1200" dirty="0" smtClean="0"/>
          </a:p>
          <a:p>
            <a:r>
              <a:rPr lang="el-GR" sz="1200" dirty="0" smtClean="0"/>
              <a:t> </a:t>
            </a:r>
            <a:endParaRPr lang="en-US" sz="1200" dirty="0" smtClean="0"/>
          </a:p>
          <a:p>
            <a:r>
              <a:rPr lang="el-GR" sz="1200" dirty="0" err="1" smtClean="0"/>
              <a:t>Goal</a:t>
            </a:r>
            <a:r>
              <a:rPr lang="el-GR" sz="1200" dirty="0" smtClean="0"/>
              <a:t>: </a:t>
            </a:r>
            <a:r>
              <a:rPr lang="el-GR" sz="1200" dirty="0" err="1" smtClean="0"/>
              <a:t>Establishment</a:t>
            </a:r>
            <a:r>
              <a:rPr lang="el-GR" sz="1200" dirty="0" smtClean="0"/>
              <a:t> of </a:t>
            </a:r>
            <a:r>
              <a:rPr lang="el-GR" sz="1200" b="1" dirty="0" err="1" smtClean="0"/>
              <a:t>Long</a:t>
            </a:r>
            <a:r>
              <a:rPr lang="en-US" sz="1200" b="1" dirty="0" smtClean="0"/>
              <a:t>-</a:t>
            </a:r>
            <a:r>
              <a:rPr lang="el-GR" sz="1200" b="1" dirty="0" err="1" smtClean="0"/>
              <a:t>Term</a:t>
            </a:r>
            <a:r>
              <a:rPr lang="el-GR" sz="1200" b="1" dirty="0" smtClean="0"/>
              <a:t> </a:t>
            </a:r>
            <a:r>
              <a:rPr lang="el-GR" sz="1200" b="1" dirty="0" err="1" smtClean="0"/>
              <a:t>Monitoring</a:t>
            </a:r>
            <a:r>
              <a:rPr lang="el-GR" sz="1200" dirty="0" smtClean="0"/>
              <a:t> of </a:t>
            </a:r>
            <a:r>
              <a:rPr lang="el-GR" sz="1200" dirty="0" err="1" smtClean="0"/>
              <a:t>marine</a:t>
            </a:r>
            <a:r>
              <a:rPr lang="el-GR" sz="1200" dirty="0" smtClean="0"/>
              <a:t> </a:t>
            </a:r>
            <a:r>
              <a:rPr lang="el-GR" sz="1200" dirty="0" err="1" smtClean="0"/>
              <a:t>ecosystems</a:t>
            </a:r>
            <a:r>
              <a:rPr lang="el-GR" sz="1200" dirty="0" smtClean="0"/>
              <a:t> </a:t>
            </a:r>
            <a:r>
              <a:rPr lang="el-GR" sz="1200" dirty="0" err="1" smtClean="0"/>
              <a:t>by</a:t>
            </a:r>
            <a:r>
              <a:rPr lang="el-GR" sz="1200" dirty="0" smtClean="0"/>
              <a:t> </a:t>
            </a:r>
            <a:r>
              <a:rPr lang="el-GR" sz="1200" dirty="0" err="1" smtClean="0"/>
              <a:t>combining</a:t>
            </a:r>
            <a:r>
              <a:rPr lang="el-GR" sz="1200" dirty="0" smtClean="0"/>
              <a:t>: Genomics and </a:t>
            </a:r>
            <a:r>
              <a:rPr lang="el-GR" sz="1200" dirty="0" err="1" smtClean="0"/>
              <a:t>Environmental</a:t>
            </a:r>
            <a:r>
              <a:rPr lang="el-GR" sz="1200" dirty="0" smtClean="0"/>
              <a:t> </a:t>
            </a:r>
            <a:r>
              <a:rPr lang="el-GR" sz="1200" dirty="0" err="1" smtClean="0"/>
              <a:t>data</a:t>
            </a:r>
            <a:r>
              <a:rPr lang="el-GR" sz="1200" dirty="0" smtClean="0"/>
              <a:t> and </a:t>
            </a:r>
            <a:r>
              <a:rPr lang="el-GR" sz="1200" dirty="0" err="1" smtClean="0"/>
              <a:t>standardized</a:t>
            </a:r>
            <a:r>
              <a:rPr lang="el-GR" sz="1200" dirty="0" smtClean="0"/>
              <a:t> </a:t>
            </a:r>
            <a:r>
              <a:rPr lang="el-GR" sz="1200" dirty="0" err="1" smtClean="0"/>
              <a:t>procedures</a:t>
            </a:r>
            <a:endParaRPr lang="en-US" sz="1200" dirty="0" smtClean="0"/>
          </a:p>
          <a:p>
            <a:r>
              <a:rPr lang="el-GR" sz="1200" dirty="0" smtClean="0"/>
              <a:t> </a:t>
            </a:r>
            <a:endParaRPr lang="en-US" sz="1200" dirty="0" smtClean="0"/>
          </a:p>
          <a:p>
            <a:r>
              <a:rPr lang="el-GR" sz="1200" dirty="0" smtClean="0"/>
              <a:t>First </a:t>
            </a:r>
            <a:r>
              <a:rPr lang="el-GR" sz="1200" dirty="0" err="1" smtClean="0"/>
              <a:t>secured</a:t>
            </a:r>
            <a:r>
              <a:rPr lang="el-GR" sz="1200" dirty="0" smtClean="0"/>
              <a:t> </a:t>
            </a:r>
            <a:r>
              <a:rPr lang="el-GR" sz="1200" dirty="0" err="1" smtClean="0"/>
              <a:t>funding</a:t>
            </a:r>
            <a:r>
              <a:rPr lang="en-US" sz="1200" dirty="0" smtClean="0"/>
              <a:t>,</a:t>
            </a:r>
            <a:r>
              <a:rPr lang="el-GR" sz="1200" dirty="0" smtClean="0"/>
              <a:t> </a:t>
            </a:r>
            <a:r>
              <a:rPr lang="en-US" sz="1200" b="1" dirty="0" smtClean="0"/>
              <a:t>4 year funding, </a:t>
            </a:r>
            <a:r>
              <a:rPr lang="el-GR" sz="1200" dirty="0" err="1" smtClean="0"/>
              <a:t>has</a:t>
            </a:r>
            <a:r>
              <a:rPr lang="el-GR" sz="1200" dirty="0" smtClean="0"/>
              <a:t> </a:t>
            </a:r>
            <a:r>
              <a:rPr lang="el-GR" sz="1200" dirty="0" err="1" smtClean="0"/>
              <a:t>been</a:t>
            </a:r>
            <a:r>
              <a:rPr lang="el-GR" sz="1200" dirty="0" smtClean="0"/>
              <a:t> </a:t>
            </a:r>
            <a:r>
              <a:rPr lang="el-GR" sz="1200" dirty="0" err="1" smtClean="0"/>
              <a:t>by</a:t>
            </a:r>
            <a:r>
              <a:rPr lang="el-GR" sz="1200" dirty="0" smtClean="0"/>
              <a:t> </a:t>
            </a:r>
            <a:r>
              <a:rPr lang="el-GR" sz="1200" b="1" dirty="0" smtClean="0"/>
              <a:t>FP7 </a:t>
            </a:r>
            <a:r>
              <a:rPr lang="el-GR" sz="1200" b="1" dirty="0" err="1" smtClean="0"/>
              <a:t>Micro</a:t>
            </a:r>
            <a:r>
              <a:rPr lang="el-GR" sz="1200" b="1" dirty="0" smtClean="0"/>
              <a:t> B3 </a:t>
            </a:r>
            <a:r>
              <a:rPr lang="el-GR" sz="1200" dirty="0" err="1" smtClean="0"/>
              <a:t>project</a:t>
            </a:r>
            <a:r>
              <a:rPr lang="el-GR" sz="1200" dirty="0" smtClean="0"/>
              <a:t>: </a:t>
            </a:r>
            <a:r>
              <a:rPr lang="el-GR" sz="1200" dirty="0" err="1" smtClean="0"/>
              <a:t>Ocean</a:t>
            </a:r>
            <a:r>
              <a:rPr lang="el-GR" sz="1200" dirty="0" smtClean="0"/>
              <a:t> </a:t>
            </a:r>
            <a:r>
              <a:rPr lang="el-GR" sz="1200" dirty="0" err="1" smtClean="0"/>
              <a:t>Day</a:t>
            </a:r>
            <a:r>
              <a:rPr lang="el-GR" sz="1200" dirty="0" smtClean="0"/>
              <a:t> </a:t>
            </a:r>
            <a:r>
              <a:rPr lang="el-GR" sz="1200" dirty="0" err="1" smtClean="0"/>
              <a:t>Sampling</a:t>
            </a:r>
            <a:r>
              <a:rPr lang="el-GR" sz="1200" dirty="0" smtClean="0"/>
              <a:t>:</a:t>
            </a:r>
            <a:endParaRPr lang="en-US" sz="1200" dirty="0" smtClean="0"/>
          </a:p>
          <a:p>
            <a:r>
              <a:rPr lang="el-GR" sz="1200" dirty="0" smtClean="0"/>
              <a:t>21Dec, 21 </a:t>
            </a:r>
            <a:r>
              <a:rPr lang="el-GR" sz="1200" dirty="0" err="1" smtClean="0"/>
              <a:t>June</a:t>
            </a:r>
            <a:r>
              <a:rPr lang="el-GR" sz="1200" dirty="0" smtClean="0"/>
              <a:t>, </a:t>
            </a:r>
            <a:r>
              <a:rPr lang="el-GR" sz="1200" dirty="0" err="1" smtClean="0"/>
              <a:t>for</a:t>
            </a:r>
            <a:r>
              <a:rPr lang="el-GR" sz="1200" dirty="0" smtClean="0"/>
              <a:t> </a:t>
            </a:r>
            <a:r>
              <a:rPr lang="el-GR" sz="1200" dirty="0" err="1" smtClean="0"/>
              <a:t>three</a:t>
            </a:r>
            <a:r>
              <a:rPr lang="el-GR" sz="1200" dirty="0" smtClean="0"/>
              <a:t> </a:t>
            </a:r>
            <a:r>
              <a:rPr lang="el-GR" sz="1200" dirty="0" err="1" smtClean="0"/>
              <a:t>years</a:t>
            </a:r>
            <a:endParaRPr lang="en-US" sz="1200" dirty="0" smtClean="0"/>
          </a:p>
          <a:p>
            <a:r>
              <a:rPr lang="el-GR" sz="1200" dirty="0" smtClean="0"/>
              <a:t> </a:t>
            </a:r>
            <a:endParaRPr lang="en-US" sz="1200" dirty="0" smtClean="0"/>
          </a:p>
          <a:p>
            <a:r>
              <a:rPr lang="en-US" sz="1200" b="1" dirty="0" smtClean="0"/>
              <a:t>F</a:t>
            </a:r>
            <a:r>
              <a:rPr lang="el-GR" sz="1200" b="1" dirty="0" err="1" smtClean="0"/>
              <a:t>irst</a:t>
            </a:r>
            <a:r>
              <a:rPr lang="el-GR" sz="1200" b="1" dirty="0" smtClean="0"/>
              <a:t> </a:t>
            </a:r>
            <a:r>
              <a:rPr lang="el-GR" sz="1200" b="1" dirty="0" err="1" smtClean="0"/>
              <a:t>long</a:t>
            </a:r>
            <a:r>
              <a:rPr lang="el-GR" sz="1200" b="1" dirty="0" smtClean="0"/>
              <a:t> </a:t>
            </a:r>
            <a:r>
              <a:rPr lang="el-GR" sz="1200" b="1" dirty="0" err="1" smtClean="0"/>
              <a:t>term</a:t>
            </a:r>
            <a:r>
              <a:rPr lang="el-GR" sz="1200" b="1" dirty="0" smtClean="0"/>
              <a:t> </a:t>
            </a:r>
            <a:r>
              <a:rPr lang="en-US" sz="1200" b="1" dirty="0" smtClean="0"/>
              <a:t>funding –to be  implemented in the EMBRC research infrastructure</a:t>
            </a:r>
          </a:p>
          <a:p>
            <a:r>
              <a:rPr lang="el-GR" sz="1200" b="1" dirty="0" err="1" smtClean="0"/>
              <a:t>Assemble</a:t>
            </a:r>
            <a:r>
              <a:rPr lang="en-US" sz="1200" b="1" dirty="0" smtClean="0"/>
              <a:t>+</a:t>
            </a:r>
            <a:r>
              <a:rPr lang="el-GR" sz="1200" b="1" dirty="0" smtClean="0"/>
              <a:t> </a:t>
            </a:r>
            <a:r>
              <a:rPr lang="el-GR" sz="1200" b="1" dirty="0" err="1" smtClean="0"/>
              <a:t>funded</a:t>
            </a:r>
            <a:r>
              <a:rPr lang="el-GR" sz="1200" b="1" dirty="0" smtClean="0"/>
              <a:t> «Genomics </a:t>
            </a:r>
            <a:r>
              <a:rPr lang="el-GR" sz="1200" b="1" dirty="0" err="1" smtClean="0"/>
              <a:t>Observatories</a:t>
            </a:r>
            <a:r>
              <a:rPr lang="el-GR" sz="1200" b="1" dirty="0" smtClean="0"/>
              <a:t>»</a:t>
            </a:r>
            <a:r>
              <a:rPr lang="el-GR" sz="1200" dirty="0" smtClean="0"/>
              <a:t>: </a:t>
            </a:r>
            <a:r>
              <a:rPr lang="el-GR" sz="1200" dirty="0" err="1" smtClean="0"/>
              <a:t>The</a:t>
            </a:r>
            <a:r>
              <a:rPr lang="el-GR" sz="1200" dirty="0" smtClean="0"/>
              <a:t> </a:t>
            </a:r>
            <a:r>
              <a:rPr lang="el-GR" sz="1200" dirty="0" err="1" smtClean="0"/>
              <a:t>first</a:t>
            </a:r>
            <a:r>
              <a:rPr lang="el-GR" sz="1200" dirty="0" smtClean="0"/>
              <a:t> </a:t>
            </a:r>
            <a:r>
              <a:rPr lang="el-GR" sz="1200" dirty="0" err="1" smtClean="0"/>
              <a:t>long</a:t>
            </a:r>
            <a:r>
              <a:rPr lang="el-GR" sz="1200" dirty="0" smtClean="0"/>
              <a:t> </a:t>
            </a:r>
            <a:r>
              <a:rPr lang="el-GR" sz="1200" dirty="0" err="1" smtClean="0"/>
              <a:t>term</a:t>
            </a:r>
            <a:r>
              <a:rPr lang="el-GR" sz="1200" dirty="0" smtClean="0"/>
              <a:t> </a:t>
            </a:r>
            <a:r>
              <a:rPr lang="el-GR" sz="1200" dirty="0" err="1" smtClean="0"/>
              <a:t>network</a:t>
            </a:r>
            <a:r>
              <a:rPr lang="el-GR" sz="1200" dirty="0" smtClean="0"/>
              <a:t> </a:t>
            </a:r>
            <a:r>
              <a:rPr lang="el-GR" sz="1200" dirty="0" err="1" smtClean="0"/>
              <a:t>of</a:t>
            </a:r>
            <a:r>
              <a:rPr lang="el-GR" sz="1200" dirty="0" smtClean="0"/>
              <a:t> </a:t>
            </a:r>
            <a:r>
              <a:rPr lang="el-GR" sz="1200" dirty="0" err="1" smtClean="0"/>
              <a:t>GOs</a:t>
            </a:r>
            <a:r>
              <a:rPr lang="el-GR" sz="1200" dirty="0" smtClean="0"/>
              <a:t> </a:t>
            </a:r>
            <a:r>
              <a:rPr lang="el-GR" sz="1200" dirty="0" err="1" smtClean="0"/>
              <a:t>is</a:t>
            </a:r>
            <a:r>
              <a:rPr lang="el-GR" sz="1200" dirty="0" smtClean="0"/>
              <a:t> </a:t>
            </a:r>
            <a:r>
              <a:rPr lang="el-GR" sz="1200" dirty="0" err="1" smtClean="0"/>
              <a:t>the</a:t>
            </a:r>
            <a:r>
              <a:rPr lang="el-GR" sz="1200" dirty="0" smtClean="0"/>
              <a:t> </a:t>
            </a:r>
            <a:r>
              <a:rPr lang="el-GR" sz="1200" dirty="0" err="1" smtClean="0"/>
              <a:t>European</a:t>
            </a:r>
            <a:r>
              <a:rPr lang="el-GR" sz="1200" dirty="0" smtClean="0"/>
              <a:t> </a:t>
            </a:r>
            <a:r>
              <a:rPr lang="el-GR" sz="1200" dirty="0" err="1" smtClean="0"/>
              <a:t>one</a:t>
            </a:r>
            <a:r>
              <a:rPr lang="el-GR" sz="1200" dirty="0" smtClean="0"/>
              <a:t>, </a:t>
            </a:r>
            <a:endParaRPr lang="en-US" sz="1200" dirty="0" smtClean="0"/>
          </a:p>
          <a:p>
            <a:r>
              <a:rPr lang="el-GR" sz="1200" dirty="0" err="1" smtClean="0"/>
              <a:t>Data</a:t>
            </a:r>
            <a:r>
              <a:rPr lang="el-GR" sz="1200" dirty="0" smtClean="0"/>
              <a:t> </a:t>
            </a:r>
            <a:r>
              <a:rPr lang="el-GR" sz="1200" dirty="0" err="1" smtClean="0"/>
              <a:t>Work</a:t>
            </a:r>
            <a:r>
              <a:rPr lang="el-GR" sz="1200" dirty="0" smtClean="0"/>
              <a:t> </a:t>
            </a:r>
            <a:r>
              <a:rPr lang="el-GR" sz="1200" dirty="0" err="1" smtClean="0"/>
              <a:t>flows</a:t>
            </a:r>
            <a:r>
              <a:rPr lang="el-GR" sz="1200" dirty="0" smtClean="0"/>
              <a:t> </a:t>
            </a:r>
            <a:r>
              <a:rPr lang="el-GR" sz="1200" dirty="0" err="1" smtClean="0"/>
              <a:t>developed</a:t>
            </a:r>
            <a:r>
              <a:rPr lang="el-GR" sz="1200" dirty="0" smtClean="0"/>
              <a:t> </a:t>
            </a:r>
            <a:r>
              <a:rPr lang="el-GR" sz="1200" dirty="0" err="1" smtClean="0"/>
              <a:t>in</a:t>
            </a:r>
            <a:r>
              <a:rPr lang="el-GR" sz="1200" dirty="0" smtClean="0"/>
              <a:t> MicroB3 </a:t>
            </a:r>
            <a:r>
              <a:rPr lang="el-GR" sz="1200" dirty="0" err="1" smtClean="0"/>
              <a:t>will</a:t>
            </a:r>
            <a:r>
              <a:rPr lang="el-GR" sz="1200" dirty="0" smtClean="0"/>
              <a:t> </a:t>
            </a:r>
            <a:r>
              <a:rPr lang="el-GR" sz="1200" dirty="0" err="1" smtClean="0"/>
              <a:t>be</a:t>
            </a:r>
            <a:r>
              <a:rPr lang="el-GR" sz="1200" dirty="0" smtClean="0"/>
              <a:t> </a:t>
            </a:r>
            <a:r>
              <a:rPr lang="el-GR" sz="1200" dirty="0" err="1" smtClean="0"/>
              <a:t>implemented</a:t>
            </a:r>
            <a:r>
              <a:rPr lang="el-GR" sz="1200" dirty="0" smtClean="0"/>
              <a:t> </a:t>
            </a:r>
            <a:r>
              <a:rPr lang="el-GR" sz="1200" dirty="0" err="1" smtClean="0"/>
              <a:t>in</a:t>
            </a:r>
            <a:r>
              <a:rPr lang="el-GR" sz="1200" dirty="0" smtClean="0"/>
              <a:t> EMBRC</a:t>
            </a:r>
            <a:endParaRPr lang="en-US" sz="1200" dirty="0" smtClean="0"/>
          </a:p>
          <a:p>
            <a:endParaRPr lang="en-US" sz="1200" dirty="0" smtClean="0"/>
          </a:p>
          <a:p>
            <a:r>
              <a:rPr lang="el-GR" sz="1200" b="1" dirty="0" err="1" smtClean="0"/>
              <a:t>Coordinated</a:t>
            </a:r>
            <a:r>
              <a:rPr lang="el-GR" sz="1200" b="1" dirty="0" smtClean="0"/>
              <a:t> </a:t>
            </a:r>
            <a:r>
              <a:rPr lang="el-GR" sz="1200" b="1" dirty="0" err="1" smtClean="0"/>
              <a:t>by</a:t>
            </a:r>
            <a:r>
              <a:rPr lang="el-GR" sz="1200" b="1" dirty="0" smtClean="0"/>
              <a:t> IMBBC-HCMR</a:t>
            </a:r>
            <a:endParaRPr lang="el-GR" dirty="0"/>
          </a:p>
        </p:txBody>
      </p:sp>
      <p:sp>
        <p:nvSpPr>
          <p:cNvPr id="4" name="3 - Θέση αριθμού διαφάνειας"/>
          <p:cNvSpPr>
            <a:spLocks noGrp="1"/>
          </p:cNvSpPr>
          <p:nvPr>
            <p:ph type="sldNum" sz="quarter" idx="10"/>
          </p:nvPr>
        </p:nvSpPr>
        <p:spPr/>
        <p:txBody>
          <a:bodyPr/>
          <a:lstStyle/>
          <a:p>
            <a:fld id="{E10E00B1-2F09-4649-B19E-ADAE547E31F8}" type="slidenum">
              <a:rPr lang="en-US" smtClean="0"/>
              <a:pPr/>
              <a:t>20</a:t>
            </a:fld>
            <a:endParaRPr lang="en-US"/>
          </a:p>
        </p:txBody>
      </p:sp>
    </p:spTree>
    <p:extLst>
      <p:ext uri="{BB962C8B-B14F-4D97-AF65-F5344CB8AC3E}">
        <p14:creationId xmlns:p14="http://schemas.microsoft.com/office/powerpoint/2010/main" val="18358059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smtClean="0">
                <a:solidFill>
                  <a:srgbClr val="000000"/>
                </a:solidFill>
                <a:latin typeface="Arial" charset="0"/>
                <a:ea typeface="ＭＳ 明朝" charset="-128"/>
                <a:cs typeface="Times New Roman" charset="0"/>
              </a:rPr>
              <a:t>Δυ</a:t>
            </a:r>
            <a:r>
              <a:rPr lang="en-US" b="1" dirty="0" smtClean="0">
                <a:solidFill>
                  <a:srgbClr val="000000"/>
                </a:solidFill>
                <a:latin typeface="Arial" charset="0"/>
                <a:ea typeface="ＭＳ 明朝" charset="-128"/>
                <a:cs typeface="Times New Roman" charset="0"/>
              </a:rPr>
              <a:t>α</a:t>
            </a:r>
            <a:r>
              <a:rPr lang="en-US" b="1" dirty="0" err="1" smtClean="0">
                <a:solidFill>
                  <a:srgbClr val="000000"/>
                </a:solidFill>
                <a:latin typeface="Arial" charset="0"/>
                <a:ea typeface="ＭＳ 明朝" charset="-128"/>
                <a:cs typeface="Times New Roman" charset="0"/>
              </a:rPr>
              <a:t>δρ</a:t>
            </a:r>
            <a:r>
              <a:rPr lang="en-US" b="1" dirty="0" smtClean="0">
                <a:solidFill>
                  <a:srgbClr val="000000"/>
                </a:solidFill>
                <a:latin typeface="Arial" charset="0"/>
                <a:ea typeface="ＭＳ 明朝" charset="-128"/>
                <a:cs typeface="Times New Roman" charset="0"/>
              </a:rPr>
              <a:t>α</a:t>
            </a:r>
            <a:r>
              <a:rPr lang="en-US" b="1" dirty="0" err="1" smtClean="0">
                <a:solidFill>
                  <a:srgbClr val="000000"/>
                </a:solidFill>
                <a:latin typeface="Arial" charset="0"/>
                <a:ea typeface="ＭＳ 明朝" charset="-128"/>
                <a:cs typeface="Times New Roman" charset="0"/>
              </a:rPr>
              <a:t>στικοί</a:t>
            </a:r>
            <a:r>
              <a:rPr lang="en-US" b="1" dirty="0" smtClean="0">
                <a:solidFill>
                  <a:srgbClr val="000000"/>
                </a:solidFill>
                <a:latin typeface="Arial" charset="0"/>
                <a:ea typeface="ＭＳ 明朝" charset="-128"/>
                <a:cs typeface="Times New Roman" charset="0"/>
              </a:rPr>
              <a:t> </a:t>
            </a:r>
            <a:r>
              <a:rPr lang="en-US" b="1" dirty="0" err="1" smtClean="0">
                <a:solidFill>
                  <a:srgbClr val="000000"/>
                </a:solidFill>
                <a:latin typeface="Arial" charset="0"/>
                <a:ea typeface="ＭＳ 明朝" charset="-128"/>
                <a:cs typeface="Times New Roman" charset="0"/>
              </a:rPr>
              <a:t>τύ</a:t>
            </a:r>
            <a:r>
              <a:rPr lang="en-US" b="1" dirty="0" smtClean="0">
                <a:solidFill>
                  <a:srgbClr val="000000"/>
                </a:solidFill>
                <a:latin typeface="Arial" charset="0"/>
                <a:ea typeface="ＭＳ 明朝" charset="-128"/>
                <a:cs typeface="Times New Roman" charset="0"/>
              </a:rPr>
              <a:t>π</a:t>
            </a:r>
            <a:r>
              <a:rPr lang="en-US" b="1" dirty="0" err="1" smtClean="0">
                <a:solidFill>
                  <a:srgbClr val="000000"/>
                </a:solidFill>
                <a:latin typeface="Arial" charset="0"/>
                <a:ea typeface="ＭＳ 明朝" charset="-128"/>
                <a:cs typeface="Times New Roman" charset="0"/>
              </a:rPr>
              <a:t>οι</a:t>
            </a:r>
            <a:r>
              <a:rPr lang="en-US" b="1" dirty="0" smtClean="0">
                <a:solidFill>
                  <a:srgbClr val="000000"/>
                </a:solidFill>
                <a:latin typeface="Arial" charset="0"/>
                <a:ea typeface="ＭＳ 明朝" charset="-128"/>
                <a:cs typeface="Times New Roman" charset="0"/>
              </a:rPr>
              <a:t> </a:t>
            </a:r>
            <a:r>
              <a:rPr lang="en-US" b="1" dirty="0" err="1" smtClean="0">
                <a:solidFill>
                  <a:srgbClr val="000000"/>
                </a:solidFill>
                <a:latin typeface="Arial" charset="0"/>
                <a:ea typeface="ＭＳ 明朝" charset="-128"/>
                <a:cs typeface="Times New Roman" charset="0"/>
              </a:rPr>
              <a:t>συνεδρίων</a:t>
            </a:r>
            <a:r>
              <a:rPr lang="en-US" b="1" dirty="0" smtClean="0">
                <a:solidFill>
                  <a:srgbClr val="000000"/>
                </a:solidFill>
                <a:latin typeface="Arial" charset="0"/>
                <a:ea typeface="ＭＳ 明朝" charset="-128"/>
                <a:cs typeface="Times New Roman" charset="0"/>
              </a:rPr>
              <a:t>/</a:t>
            </a:r>
            <a:r>
              <a:rPr lang="en-US" b="1" dirty="0" err="1" smtClean="0">
                <a:solidFill>
                  <a:srgbClr val="000000"/>
                </a:solidFill>
                <a:latin typeface="Arial" charset="0"/>
                <a:ea typeface="ＭＳ 明朝" charset="-128"/>
                <a:cs typeface="Times New Roman" charset="0"/>
              </a:rPr>
              <a:t>δρ</a:t>
            </a:r>
            <a:r>
              <a:rPr lang="en-US" b="1" dirty="0" smtClean="0">
                <a:solidFill>
                  <a:srgbClr val="000000"/>
                </a:solidFill>
                <a:latin typeface="Arial" charset="0"/>
                <a:ea typeface="ＭＳ 明朝" charset="-128"/>
                <a:cs typeface="Times New Roman" charset="0"/>
              </a:rPr>
              <a:t>α</a:t>
            </a:r>
            <a:r>
              <a:rPr lang="en-US" b="1" dirty="0" err="1" smtClean="0">
                <a:solidFill>
                  <a:srgbClr val="000000"/>
                </a:solidFill>
                <a:latin typeface="Arial" charset="0"/>
                <a:ea typeface="ＭＳ 明朝" charset="-128"/>
                <a:cs typeface="Times New Roman" charset="0"/>
              </a:rPr>
              <a:t>στηριοτήτων</a:t>
            </a:r>
            <a:r>
              <a:rPr lang="en-US" b="1" dirty="0" smtClean="0">
                <a:solidFill>
                  <a:srgbClr val="000000"/>
                </a:solidFill>
                <a:latin typeface="Arial" charset="0"/>
                <a:ea typeface="ＭＳ 明朝" charset="-128"/>
                <a:cs typeface="Times New Roman" charset="0"/>
              </a:rPr>
              <a:t>, </a:t>
            </a:r>
            <a:r>
              <a:rPr lang="en-US" b="1" dirty="0" err="1" smtClean="0">
                <a:solidFill>
                  <a:srgbClr val="000000"/>
                </a:solidFill>
                <a:latin typeface="Arial" charset="0"/>
                <a:ea typeface="ＭＳ 明朝" charset="-128"/>
                <a:cs typeface="Times New Roman" charset="0"/>
              </a:rPr>
              <a:t>σε</a:t>
            </a:r>
            <a:r>
              <a:rPr lang="en-US" b="1" dirty="0" smtClean="0">
                <a:solidFill>
                  <a:srgbClr val="000000"/>
                </a:solidFill>
                <a:latin typeface="Arial" charset="0"/>
                <a:ea typeface="ＭＳ 明朝" charset="-128"/>
                <a:cs typeface="Times New Roman" charset="0"/>
              </a:rPr>
              <a:t> α</a:t>
            </a:r>
            <a:r>
              <a:rPr lang="en-US" b="1" dirty="0" err="1" smtClean="0">
                <a:solidFill>
                  <a:srgbClr val="000000"/>
                </a:solidFill>
                <a:latin typeface="Arial" charset="0"/>
                <a:ea typeface="ＭＳ 明朝" charset="-128"/>
                <a:cs typeface="Times New Roman" charset="0"/>
              </a:rPr>
              <a:t>ντιστοιχί</a:t>
            </a:r>
            <a:r>
              <a:rPr lang="en-US" b="1" dirty="0" smtClean="0">
                <a:solidFill>
                  <a:srgbClr val="000000"/>
                </a:solidFill>
                <a:latin typeface="Arial" charset="0"/>
                <a:ea typeface="ＭＳ 明朝" charset="-128"/>
                <a:cs typeface="Times New Roman" charset="0"/>
              </a:rPr>
              <a:t>α </a:t>
            </a:r>
            <a:r>
              <a:rPr lang="en-US" b="1" dirty="0" err="1" smtClean="0">
                <a:solidFill>
                  <a:srgbClr val="000000"/>
                </a:solidFill>
                <a:latin typeface="Arial" charset="0"/>
                <a:ea typeface="ＭＳ 明朝" charset="-128"/>
                <a:cs typeface="Times New Roman" charset="0"/>
              </a:rPr>
              <a:t>του</a:t>
            </a:r>
            <a:r>
              <a:rPr lang="en-US" b="1" dirty="0" smtClean="0">
                <a:solidFill>
                  <a:srgbClr val="000000"/>
                </a:solidFill>
                <a:latin typeface="Arial" charset="0"/>
                <a:ea typeface="ＭＳ 明朝" charset="-128"/>
                <a:cs typeface="Times New Roman" charset="0"/>
              </a:rPr>
              <a:t> Datathon: </a:t>
            </a:r>
          </a:p>
          <a:p>
            <a:endParaRPr lang="en-US" b="1" dirty="0" smtClean="0">
              <a:solidFill>
                <a:srgbClr val="000000"/>
              </a:solidFill>
              <a:latin typeface="Arial" charset="0"/>
              <a:ea typeface="ＭＳ 明朝" charset="-128"/>
              <a:cs typeface="Times New Roman" charset="0"/>
            </a:endParaRPr>
          </a:p>
          <a:p>
            <a:r>
              <a:rPr lang="en-US" b="1" dirty="0" smtClean="0">
                <a:solidFill>
                  <a:srgbClr val="000000"/>
                </a:solidFill>
                <a:latin typeface="Arial" charset="0"/>
                <a:ea typeface="ＭＳ 明朝" charset="-128"/>
                <a:cs typeface="Times New Roman" charset="0"/>
              </a:rPr>
              <a:t>Based on the ability of IMBBC to support both theoretical</a:t>
            </a:r>
            <a:r>
              <a:rPr lang="en-US" b="1" baseline="0" dirty="0" smtClean="0">
                <a:solidFill>
                  <a:srgbClr val="000000"/>
                </a:solidFill>
                <a:latin typeface="Arial" charset="0"/>
                <a:ea typeface="ＭＳ 明朝" charset="-128"/>
                <a:cs typeface="Times New Roman" charset="0"/>
              </a:rPr>
              <a:t> (e.g. speeches) and </a:t>
            </a:r>
            <a:r>
              <a:rPr lang="en-US" b="1" dirty="0" smtClean="0">
                <a:solidFill>
                  <a:srgbClr val="000000"/>
                </a:solidFill>
                <a:latin typeface="Arial" charset="0"/>
                <a:ea typeface="ＭＳ 明朝" charset="-128"/>
                <a:cs typeface="Times New Roman" charset="0"/>
              </a:rPr>
              <a:t> practical </a:t>
            </a:r>
            <a:r>
              <a:rPr lang="en-US" b="1" dirty="0" smtClean="0">
                <a:solidFill>
                  <a:srgbClr val="000000"/>
                </a:solidFill>
                <a:latin typeface="Arial" charset="0"/>
                <a:ea typeface="ＭＳ 明朝" charset="-128"/>
                <a:cs typeface="Times New Roman" charset="0"/>
              </a:rPr>
              <a:t>(hands-on training, sampling) type </a:t>
            </a:r>
            <a:r>
              <a:rPr lang="en-US" b="1" dirty="0" smtClean="0">
                <a:solidFill>
                  <a:srgbClr val="000000"/>
                </a:solidFill>
                <a:latin typeface="Arial" charset="0"/>
                <a:ea typeface="ＭＳ 明朝" charset="-128"/>
                <a:cs typeface="Times New Roman" charset="0"/>
              </a:rPr>
              <a:t>of </a:t>
            </a:r>
            <a:r>
              <a:rPr lang="en-US" b="1" dirty="0" smtClean="0">
                <a:solidFill>
                  <a:srgbClr val="000000"/>
                </a:solidFill>
                <a:latin typeface="Arial" charset="0"/>
                <a:ea typeface="ＭＳ 明朝" charset="-128"/>
                <a:cs typeface="Times New Roman" charset="0"/>
              </a:rPr>
              <a:t>activities, special </a:t>
            </a:r>
            <a:r>
              <a:rPr lang="en-US" b="1" dirty="0" smtClean="0">
                <a:solidFill>
                  <a:srgbClr val="000000"/>
                </a:solidFill>
                <a:latin typeface="Arial" charset="0"/>
                <a:ea typeface="ＭＳ 明朝" charset="-128"/>
                <a:cs typeface="Times New Roman" charset="0"/>
              </a:rPr>
              <a:t>importance has been given</a:t>
            </a:r>
            <a:r>
              <a:rPr lang="el-GR" b="1" dirty="0" smtClean="0">
                <a:solidFill>
                  <a:srgbClr val="000000"/>
                </a:solidFill>
                <a:latin typeface="Arial" charset="0"/>
                <a:ea typeface="ＭＳ 明朝" charset="-128"/>
                <a:cs typeface="Times New Roman" charset="0"/>
              </a:rPr>
              <a:t> </a:t>
            </a:r>
            <a:r>
              <a:rPr lang="en-US" b="1" dirty="0" smtClean="0">
                <a:solidFill>
                  <a:srgbClr val="000000"/>
                </a:solidFill>
                <a:latin typeface="Arial" charset="0"/>
                <a:ea typeface="ＭＳ 明朝" charset="-128"/>
                <a:cs typeface="Times New Roman" charset="0"/>
              </a:rPr>
              <a:t>to the development of</a:t>
            </a:r>
            <a:r>
              <a:rPr lang="en-US" b="1" baseline="0" dirty="0" smtClean="0">
                <a:solidFill>
                  <a:srgbClr val="000000"/>
                </a:solidFill>
                <a:latin typeface="Arial" charset="0"/>
                <a:ea typeface="ＭＳ 明朝" charset="-128"/>
                <a:cs typeface="Times New Roman" charset="0"/>
              </a:rPr>
              <a:t> new types of </a:t>
            </a:r>
            <a:r>
              <a:rPr lang="en-US" b="1" baseline="0" dirty="0" smtClean="0">
                <a:solidFill>
                  <a:srgbClr val="000000"/>
                </a:solidFill>
                <a:latin typeface="Arial" charset="0"/>
                <a:ea typeface="ＭＳ 明朝" charset="-128"/>
                <a:cs typeface="Times New Roman" charset="0"/>
              </a:rPr>
              <a:t>collaboration, </a:t>
            </a:r>
            <a:r>
              <a:rPr lang="en-US" b="1" baseline="0" dirty="0" smtClean="0">
                <a:solidFill>
                  <a:srgbClr val="000000"/>
                </a:solidFill>
                <a:latin typeface="Arial" charset="0"/>
                <a:ea typeface="ＭＳ 明朝" charset="-128"/>
                <a:cs typeface="Times New Roman" charset="0"/>
              </a:rPr>
              <a:t>training and synthesis of knowledge and skills</a:t>
            </a:r>
          </a:p>
          <a:p>
            <a:endParaRPr lang="en-US" b="1" dirty="0" smtClean="0">
              <a:solidFill>
                <a:srgbClr val="000000"/>
              </a:solidFill>
              <a:latin typeface="Arial" charset="0"/>
              <a:ea typeface="ＭＳ 明朝" charset="-128"/>
              <a:cs typeface="Times New Roman" charset="0"/>
            </a:endParaRPr>
          </a:p>
          <a:p>
            <a:r>
              <a:rPr lang="en-US" dirty="0" err="1" smtClean="0">
                <a:solidFill>
                  <a:srgbClr val="000000"/>
                </a:solidFill>
                <a:latin typeface="Arial" charset="0"/>
                <a:ea typeface="ＭＳ 明朝" charset="-128"/>
                <a:cs typeface="Times New Roman" charset="0"/>
              </a:rPr>
              <a:t>Με</a:t>
            </a:r>
            <a:r>
              <a:rPr lang="en-US" dirty="0" smtClean="0">
                <a:solidFill>
                  <a:srgbClr val="000000"/>
                </a:solidFill>
                <a:latin typeface="Arial" charset="0"/>
                <a:ea typeface="ＭＳ 明朝" charset="-128"/>
                <a:cs typeface="Times New Roman" charset="0"/>
              </a:rPr>
              <a:t> β</a:t>
            </a:r>
            <a:r>
              <a:rPr lang="en-US" dirty="0" err="1" smtClean="0">
                <a:solidFill>
                  <a:srgbClr val="000000"/>
                </a:solidFill>
                <a:latin typeface="Arial" charset="0"/>
                <a:ea typeface="ＭＳ 明朝" charset="-128"/>
                <a:cs typeface="Times New Roman" charset="0"/>
              </a:rPr>
              <a:t>άση</a:t>
            </a:r>
            <a:r>
              <a:rPr lang="en-US" dirty="0" smtClean="0">
                <a:solidFill>
                  <a:srgbClr val="000000"/>
                </a:solidFill>
                <a:latin typeface="Arial" charset="0"/>
                <a:ea typeface="ＭＳ 明朝" charset="-128"/>
                <a:cs typeface="Times New Roman" charset="0"/>
              </a:rPr>
              <a:t> </a:t>
            </a:r>
            <a:r>
              <a:rPr lang="en-US" dirty="0" err="1" smtClean="0">
                <a:solidFill>
                  <a:srgbClr val="000000"/>
                </a:solidFill>
                <a:latin typeface="Arial" charset="0"/>
                <a:ea typeface="ＭＳ 明朝" charset="-128"/>
                <a:cs typeface="Times New Roman" charset="0"/>
              </a:rPr>
              <a:t>τη</a:t>
            </a:r>
            <a:r>
              <a:rPr lang="en-US" dirty="0" smtClean="0">
                <a:solidFill>
                  <a:srgbClr val="000000"/>
                </a:solidFill>
                <a:latin typeface="Arial" charset="0"/>
                <a:ea typeface="ＭＳ 明朝" charset="-128"/>
                <a:cs typeface="Times New Roman" charset="0"/>
              </a:rPr>
              <a:t> </a:t>
            </a:r>
            <a:r>
              <a:rPr lang="en-US" dirty="0" err="1" smtClean="0">
                <a:solidFill>
                  <a:srgbClr val="000000"/>
                </a:solidFill>
                <a:latin typeface="Arial" charset="0"/>
                <a:ea typeface="ＭＳ 明朝" charset="-128"/>
                <a:cs typeface="Times New Roman" charset="0"/>
              </a:rPr>
              <a:t>δυν</a:t>
            </a:r>
            <a:r>
              <a:rPr lang="en-US" dirty="0" smtClean="0">
                <a:solidFill>
                  <a:srgbClr val="000000"/>
                </a:solidFill>
                <a:latin typeface="Arial" charset="0"/>
                <a:ea typeface="ＭＳ 明朝" charset="-128"/>
                <a:cs typeface="Times New Roman" charset="0"/>
              </a:rPr>
              <a:t>α</a:t>
            </a:r>
            <a:r>
              <a:rPr lang="en-US" dirty="0" err="1" smtClean="0">
                <a:solidFill>
                  <a:srgbClr val="000000"/>
                </a:solidFill>
                <a:latin typeface="Arial" charset="0"/>
                <a:ea typeface="ＭＳ 明朝" charset="-128"/>
                <a:cs typeface="Times New Roman" charset="0"/>
              </a:rPr>
              <a:t>τότητ</a:t>
            </a:r>
            <a:r>
              <a:rPr lang="en-US" dirty="0" smtClean="0">
                <a:solidFill>
                  <a:srgbClr val="000000"/>
                </a:solidFill>
                <a:latin typeface="Arial" charset="0"/>
                <a:ea typeface="ＭＳ 明朝" charset="-128"/>
                <a:cs typeface="Times New Roman" charset="0"/>
              </a:rPr>
              <a:t>α </a:t>
            </a:r>
            <a:r>
              <a:rPr lang="en-US" dirty="0" err="1" smtClean="0">
                <a:solidFill>
                  <a:srgbClr val="000000"/>
                </a:solidFill>
                <a:latin typeface="Arial" charset="0"/>
                <a:ea typeface="ＭＳ 明朝" charset="-128"/>
                <a:cs typeface="Times New Roman" charset="0"/>
              </a:rPr>
              <a:t>του</a:t>
            </a:r>
            <a:r>
              <a:rPr lang="en-US" dirty="0" smtClean="0">
                <a:solidFill>
                  <a:srgbClr val="000000"/>
                </a:solidFill>
                <a:latin typeface="Arial" charset="0"/>
                <a:ea typeface="ＭＳ 明朝" charset="-128"/>
                <a:cs typeface="Times New Roman" charset="0"/>
              </a:rPr>
              <a:t> ΙΘΑΒΒΥΚ ΕΛΚΕΘΕ </a:t>
            </a:r>
            <a:r>
              <a:rPr lang="en-US" dirty="0" err="1" smtClean="0">
                <a:solidFill>
                  <a:srgbClr val="000000"/>
                </a:solidFill>
                <a:latin typeface="Arial" charset="0"/>
                <a:ea typeface="ＭＳ 明朝" charset="-128"/>
                <a:cs typeface="Times New Roman" charset="0"/>
              </a:rPr>
              <a:t>ν</a:t>
            </a:r>
            <a:r>
              <a:rPr lang="en-US" dirty="0" smtClean="0">
                <a:solidFill>
                  <a:srgbClr val="000000"/>
                </a:solidFill>
                <a:latin typeface="Arial" charset="0"/>
                <a:ea typeface="ＭＳ 明朝" charset="-128"/>
                <a:cs typeface="Times New Roman" charset="0"/>
              </a:rPr>
              <a:t>α </a:t>
            </a:r>
            <a:r>
              <a:rPr lang="en-US" dirty="0" err="1" smtClean="0">
                <a:solidFill>
                  <a:srgbClr val="000000"/>
                </a:solidFill>
                <a:latin typeface="Arial" charset="0"/>
                <a:ea typeface="ＭＳ 明朝" charset="-128"/>
                <a:cs typeface="Times New Roman" charset="0"/>
              </a:rPr>
              <a:t>υ</a:t>
            </a:r>
            <a:r>
              <a:rPr lang="en-US" dirty="0" smtClean="0">
                <a:solidFill>
                  <a:srgbClr val="000000"/>
                </a:solidFill>
                <a:latin typeface="Arial" charset="0"/>
                <a:ea typeface="ＭＳ 明朝" charset="-128"/>
                <a:cs typeface="Times New Roman" charset="0"/>
              </a:rPr>
              <a:t>π</a:t>
            </a:r>
            <a:r>
              <a:rPr lang="en-US" dirty="0" err="1" smtClean="0">
                <a:solidFill>
                  <a:srgbClr val="000000"/>
                </a:solidFill>
                <a:latin typeface="Arial" charset="0"/>
                <a:ea typeface="ＭＳ 明朝" charset="-128"/>
                <a:cs typeface="Times New Roman" charset="0"/>
              </a:rPr>
              <a:t>οστηρίξει</a:t>
            </a:r>
            <a:r>
              <a:rPr lang="en-US" dirty="0" smtClean="0">
                <a:solidFill>
                  <a:srgbClr val="000000"/>
                </a:solidFill>
                <a:latin typeface="Arial" charset="0"/>
                <a:ea typeface="ＭＳ 明朝" charset="-128"/>
                <a:cs typeface="Times New Roman" charset="0"/>
              </a:rPr>
              <a:t>: </a:t>
            </a:r>
            <a:r>
              <a:rPr lang="en-US" dirty="0" err="1" smtClean="0">
                <a:solidFill>
                  <a:srgbClr val="000000"/>
                </a:solidFill>
                <a:latin typeface="Arial" charset="0"/>
                <a:ea typeface="ＭＳ 明朝" charset="-128"/>
                <a:cs typeface="Times New Roman" charset="0"/>
              </a:rPr>
              <a:t>τοσο</a:t>
            </a:r>
            <a:r>
              <a:rPr lang="en-US" dirty="0" smtClean="0">
                <a:solidFill>
                  <a:srgbClr val="000000"/>
                </a:solidFill>
                <a:latin typeface="Arial" charset="0"/>
                <a:ea typeface="ＭＳ 明朝" charset="-128"/>
                <a:cs typeface="Times New Roman" charset="0"/>
              </a:rPr>
              <a:t> "</a:t>
            </a:r>
            <a:r>
              <a:rPr lang="en-US" dirty="0" err="1" smtClean="0">
                <a:solidFill>
                  <a:srgbClr val="000000"/>
                </a:solidFill>
                <a:latin typeface="Arial" charset="0"/>
                <a:ea typeface="ＭＳ 明朝" charset="-128"/>
                <a:cs typeface="Times New Roman" charset="0"/>
              </a:rPr>
              <a:t>θεωρητικές</a:t>
            </a:r>
            <a:r>
              <a:rPr lang="en-US" dirty="0" smtClean="0">
                <a:solidFill>
                  <a:srgbClr val="000000"/>
                </a:solidFill>
                <a:latin typeface="Arial" charset="0"/>
                <a:ea typeface="ＭＳ 明朝" charset="-128"/>
                <a:cs typeface="Times New Roman" charset="0"/>
              </a:rPr>
              <a:t>" </a:t>
            </a:r>
            <a:r>
              <a:rPr lang="en-US" dirty="0" err="1" smtClean="0">
                <a:solidFill>
                  <a:srgbClr val="000000"/>
                </a:solidFill>
                <a:latin typeface="Arial" charset="0"/>
                <a:ea typeface="ＭＳ 明朝" charset="-128"/>
                <a:cs typeface="Times New Roman" charset="0"/>
              </a:rPr>
              <a:t>δρ</a:t>
            </a:r>
            <a:r>
              <a:rPr lang="en-US" dirty="0" smtClean="0">
                <a:solidFill>
                  <a:srgbClr val="000000"/>
                </a:solidFill>
                <a:latin typeface="Arial" charset="0"/>
                <a:ea typeface="ＭＳ 明朝" charset="-128"/>
                <a:cs typeface="Times New Roman" charset="0"/>
              </a:rPr>
              <a:t>α</a:t>
            </a:r>
            <a:r>
              <a:rPr lang="en-US" dirty="0" err="1" smtClean="0">
                <a:solidFill>
                  <a:srgbClr val="000000"/>
                </a:solidFill>
                <a:latin typeface="Arial" charset="0"/>
                <a:ea typeface="ＭＳ 明朝" charset="-128"/>
                <a:cs typeface="Times New Roman" charset="0"/>
              </a:rPr>
              <a:t>στηριότητες</a:t>
            </a:r>
            <a:r>
              <a:rPr lang="en-US" dirty="0" smtClean="0">
                <a:solidFill>
                  <a:srgbClr val="000000"/>
                </a:solidFill>
                <a:latin typeface="Arial" charset="0"/>
                <a:ea typeface="ＭＳ 明朝" charset="-128"/>
                <a:cs typeface="Times New Roman" charset="0"/>
              </a:rPr>
              <a:t> (π</a:t>
            </a:r>
            <a:r>
              <a:rPr lang="en-US" dirty="0" err="1" smtClean="0">
                <a:solidFill>
                  <a:srgbClr val="000000"/>
                </a:solidFill>
                <a:latin typeface="Arial" charset="0"/>
                <a:ea typeface="ＭＳ 明朝" charset="-128"/>
                <a:cs typeface="Times New Roman" charset="0"/>
              </a:rPr>
              <a:t>χ</a:t>
            </a:r>
            <a:r>
              <a:rPr lang="en-US" dirty="0" smtClean="0">
                <a:solidFill>
                  <a:srgbClr val="000000"/>
                </a:solidFill>
                <a:latin typeface="Arial" charset="0"/>
                <a:ea typeface="ＭＳ 明朝" charset="-128"/>
                <a:cs typeface="Times New Roman" charset="0"/>
              </a:rPr>
              <a:t> </a:t>
            </a:r>
            <a:r>
              <a:rPr lang="en-US" dirty="0" err="1" smtClean="0">
                <a:solidFill>
                  <a:srgbClr val="000000"/>
                </a:solidFill>
                <a:latin typeface="Arial" charset="0"/>
                <a:ea typeface="ＭＳ 明朝" charset="-128"/>
                <a:cs typeface="Times New Roman" charset="0"/>
              </a:rPr>
              <a:t>ομιλίες</a:t>
            </a:r>
            <a:r>
              <a:rPr lang="en-US" dirty="0" smtClean="0">
                <a:solidFill>
                  <a:srgbClr val="000000"/>
                </a:solidFill>
                <a:latin typeface="Arial" charset="0"/>
                <a:ea typeface="ＭＳ 明朝" charset="-128"/>
                <a:cs typeface="Times New Roman" charset="0"/>
              </a:rPr>
              <a:t>) </a:t>
            </a:r>
            <a:r>
              <a:rPr lang="en-US" dirty="0" err="1" smtClean="0">
                <a:solidFill>
                  <a:srgbClr val="000000"/>
                </a:solidFill>
                <a:latin typeface="Arial" charset="0"/>
                <a:ea typeface="ＭＳ 明朝" charset="-128"/>
                <a:cs typeface="Times New Roman" charset="0"/>
              </a:rPr>
              <a:t>όσο</a:t>
            </a:r>
            <a:r>
              <a:rPr lang="en-US" dirty="0" smtClean="0">
                <a:solidFill>
                  <a:srgbClr val="000000"/>
                </a:solidFill>
                <a:latin typeface="Arial" charset="0"/>
                <a:ea typeface="ＭＳ 明朝" charset="-128"/>
                <a:cs typeface="Times New Roman" charset="0"/>
              </a:rPr>
              <a:t> </a:t>
            </a:r>
            <a:r>
              <a:rPr lang="en-US" dirty="0" err="1" smtClean="0">
                <a:solidFill>
                  <a:srgbClr val="000000"/>
                </a:solidFill>
                <a:latin typeface="Arial" charset="0"/>
                <a:ea typeface="ＭＳ 明朝" charset="-128"/>
                <a:cs typeface="Times New Roman" charset="0"/>
              </a:rPr>
              <a:t>κ</a:t>
            </a:r>
            <a:r>
              <a:rPr lang="en-US" dirty="0" smtClean="0">
                <a:solidFill>
                  <a:srgbClr val="000000"/>
                </a:solidFill>
                <a:latin typeface="Arial" charset="0"/>
                <a:ea typeface="ＭＳ 明朝" charset="-128"/>
                <a:cs typeface="Times New Roman" charset="0"/>
              </a:rPr>
              <a:t>α</a:t>
            </a:r>
            <a:r>
              <a:rPr lang="en-US" dirty="0" err="1" smtClean="0">
                <a:solidFill>
                  <a:srgbClr val="000000"/>
                </a:solidFill>
                <a:latin typeface="Arial" charset="0"/>
                <a:ea typeface="ＭＳ 明朝" charset="-128"/>
                <a:cs typeface="Times New Roman" charset="0"/>
              </a:rPr>
              <a:t>ι</a:t>
            </a:r>
            <a:r>
              <a:rPr lang="en-US" dirty="0" smtClean="0">
                <a:solidFill>
                  <a:srgbClr val="000000"/>
                </a:solidFill>
                <a:latin typeface="Arial" charset="0"/>
                <a:ea typeface="ＭＳ 明朝" charset="-128"/>
                <a:cs typeface="Times New Roman" charset="0"/>
              </a:rPr>
              <a:t> "π</a:t>
            </a:r>
            <a:r>
              <a:rPr lang="en-US" dirty="0" err="1" smtClean="0">
                <a:solidFill>
                  <a:srgbClr val="000000"/>
                </a:solidFill>
                <a:latin typeface="Arial" charset="0"/>
                <a:ea typeface="ＭＳ 明朝" charset="-128"/>
                <a:cs typeface="Times New Roman" charset="0"/>
              </a:rPr>
              <a:t>ρ</a:t>
            </a:r>
            <a:r>
              <a:rPr lang="en-US" dirty="0" smtClean="0">
                <a:solidFill>
                  <a:srgbClr val="000000"/>
                </a:solidFill>
                <a:latin typeface="Arial" charset="0"/>
                <a:ea typeface="ＭＳ 明朝" charset="-128"/>
                <a:cs typeface="Times New Roman" charset="0"/>
              </a:rPr>
              <a:t>α</a:t>
            </a:r>
            <a:r>
              <a:rPr lang="en-US" dirty="0" err="1" smtClean="0">
                <a:solidFill>
                  <a:srgbClr val="000000"/>
                </a:solidFill>
                <a:latin typeface="Arial" charset="0"/>
                <a:ea typeface="ＭＳ 明朝" charset="-128"/>
                <a:cs typeface="Times New Roman" charset="0"/>
              </a:rPr>
              <a:t>κτικές</a:t>
            </a:r>
            <a:r>
              <a:rPr lang="en-US" dirty="0" smtClean="0">
                <a:solidFill>
                  <a:srgbClr val="000000"/>
                </a:solidFill>
                <a:latin typeface="Arial" charset="0"/>
                <a:ea typeface="ＭＳ 明朝" charset="-128"/>
                <a:cs typeface="Times New Roman" charset="0"/>
              </a:rPr>
              <a:t>" </a:t>
            </a:r>
            <a:r>
              <a:rPr lang="en-US" dirty="0" err="1" smtClean="0">
                <a:solidFill>
                  <a:srgbClr val="000000"/>
                </a:solidFill>
                <a:latin typeface="Arial" charset="0"/>
                <a:ea typeface="ＭＳ 明朝" charset="-128"/>
                <a:cs typeface="Times New Roman" charset="0"/>
              </a:rPr>
              <a:t>δρ</a:t>
            </a:r>
            <a:r>
              <a:rPr lang="en-US" dirty="0" smtClean="0">
                <a:solidFill>
                  <a:srgbClr val="000000"/>
                </a:solidFill>
                <a:latin typeface="Arial" charset="0"/>
                <a:ea typeface="ＭＳ 明朝" charset="-128"/>
                <a:cs typeface="Times New Roman" charset="0"/>
              </a:rPr>
              <a:t>α</a:t>
            </a:r>
            <a:r>
              <a:rPr lang="en-US" dirty="0" err="1" smtClean="0">
                <a:solidFill>
                  <a:srgbClr val="000000"/>
                </a:solidFill>
                <a:latin typeface="Arial" charset="0"/>
                <a:ea typeface="ＭＳ 明朝" charset="-128"/>
                <a:cs typeface="Times New Roman" charset="0"/>
              </a:rPr>
              <a:t>στηριότητες</a:t>
            </a:r>
            <a:r>
              <a:rPr lang="en-US" dirty="0" smtClean="0">
                <a:solidFill>
                  <a:srgbClr val="000000"/>
                </a:solidFill>
                <a:latin typeface="Arial" charset="0"/>
                <a:ea typeface="ＭＳ 明朝" charset="-128"/>
                <a:cs typeface="Times New Roman" charset="0"/>
              </a:rPr>
              <a:t> (π</a:t>
            </a:r>
            <a:r>
              <a:rPr lang="en-US" dirty="0" err="1" smtClean="0">
                <a:solidFill>
                  <a:srgbClr val="000000"/>
                </a:solidFill>
                <a:latin typeface="Arial" charset="0"/>
                <a:ea typeface="ＭＳ 明朝" charset="-128"/>
                <a:cs typeface="Times New Roman" charset="0"/>
              </a:rPr>
              <a:t>χ</a:t>
            </a:r>
            <a:r>
              <a:rPr lang="en-US" dirty="0" smtClean="0">
                <a:solidFill>
                  <a:srgbClr val="000000"/>
                </a:solidFill>
                <a:latin typeface="Arial" charset="0"/>
                <a:ea typeface="ＭＳ 明朝" charset="-128"/>
                <a:cs typeface="Times New Roman" charset="0"/>
              </a:rPr>
              <a:t>. hands on training, sampling) </a:t>
            </a:r>
            <a:r>
              <a:rPr lang="en-US" dirty="0" err="1" smtClean="0">
                <a:solidFill>
                  <a:srgbClr val="000000"/>
                </a:solidFill>
                <a:latin typeface="Arial" charset="0"/>
                <a:ea typeface="ＭＳ 明朝" charset="-128"/>
                <a:cs typeface="Times New Roman" charset="0"/>
              </a:rPr>
              <a:t>σημ</a:t>
            </a:r>
            <a:r>
              <a:rPr lang="en-US" dirty="0" smtClean="0">
                <a:solidFill>
                  <a:srgbClr val="000000"/>
                </a:solidFill>
                <a:latin typeface="Arial" charset="0"/>
                <a:ea typeface="ＭＳ 明朝" charset="-128"/>
                <a:cs typeface="Times New Roman" charset="0"/>
              </a:rPr>
              <a:t>α</a:t>
            </a:r>
            <a:r>
              <a:rPr lang="en-US" dirty="0" err="1" smtClean="0">
                <a:solidFill>
                  <a:srgbClr val="000000"/>
                </a:solidFill>
                <a:latin typeface="Arial" charset="0"/>
                <a:ea typeface="ＭＳ 明朝" charset="-128"/>
                <a:cs typeface="Times New Roman" charset="0"/>
              </a:rPr>
              <a:t>ντική</a:t>
            </a:r>
            <a:r>
              <a:rPr lang="en-US" dirty="0" smtClean="0">
                <a:solidFill>
                  <a:srgbClr val="000000"/>
                </a:solidFill>
                <a:latin typeface="Arial" charset="0"/>
                <a:ea typeface="ＭＳ 明朝" charset="-128"/>
                <a:cs typeface="Times New Roman" charset="0"/>
              </a:rPr>
              <a:t> βα</a:t>
            </a:r>
            <a:r>
              <a:rPr lang="en-US" dirty="0" err="1" smtClean="0">
                <a:solidFill>
                  <a:srgbClr val="000000"/>
                </a:solidFill>
                <a:latin typeface="Arial" charset="0"/>
                <a:ea typeface="ＭＳ 明朝" charset="-128"/>
                <a:cs typeface="Times New Roman" charset="0"/>
              </a:rPr>
              <a:t>ρύτητ</a:t>
            </a:r>
            <a:r>
              <a:rPr lang="en-US" dirty="0" smtClean="0">
                <a:solidFill>
                  <a:srgbClr val="000000"/>
                </a:solidFill>
                <a:latin typeface="Arial" charset="0"/>
                <a:ea typeface="ＭＳ 明朝" charset="-128"/>
                <a:cs typeface="Times New Roman" charset="0"/>
              </a:rPr>
              <a:t>α </a:t>
            </a:r>
            <a:r>
              <a:rPr lang="en-US" dirty="0" err="1" smtClean="0">
                <a:solidFill>
                  <a:srgbClr val="000000"/>
                </a:solidFill>
                <a:latin typeface="Arial" charset="0"/>
                <a:ea typeface="ＭＳ 明朝" charset="-128"/>
                <a:cs typeface="Times New Roman" charset="0"/>
              </a:rPr>
              <a:t>έχει</a:t>
            </a:r>
            <a:r>
              <a:rPr lang="en-US" dirty="0" smtClean="0">
                <a:solidFill>
                  <a:srgbClr val="000000"/>
                </a:solidFill>
                <a:latin typeface="Arial" charset="0"/>
                <a:ea typeface="ＭＳ 明朝" charset="-128"/>
                <a:cs typeface="Times New Roman" charset="0"/>
              </a:rPr>
              <a:t> </a:t>
            </a:r>
            <a:r>
              <a:rPr lang="en-US" dirty="0" err="1" smtClean="0">
                <a:solidFill>
                  <a:srgbClr val="000000"/>
                </a:solidFill>
                <a:latin typeface="Arial" charset="0"/>
                <a:ea typeface="ＭＳ 明朝" charset="-128"/>
                <a:cs typeface="Times New Roman" charset="0"/>
              </a:rPr>
              <a:t>δωθεί</a:t>
            </a:r>
            <a:r>
              <a:rPr lang="en-US" dirty="0" smtClean="0">
                <a:solidFill>
                  <a:srgbClr val="000000"/>
                </a:solidFill>
                <a:latin typeface="Arial" charset="0"/>
                <a:ea typeface="ＭＳ 明朝" charset="-128"/>
                <a:cs typeface="Times New Roman" charset="0"/>
              </a:rPr>
              <a:t> </a:t>
            </a:r>
            <a:r>
              <a:rPr lang="en-US" dirty="0" err="1" smtClean="0">
                <a:solidFill>
                  <a:srgbClr val="000000"/>
                </a:solidFill>
                <a:latin typeface="Arial" charset="0"/>
                <a:ea typeface="ＭＳ 明朝" charset="-128"/>
                <a:cs typeface="Times New Roman" charset="0"/>
              </a:rPr>
              <a:t>στην</a:t>
            </a:r>
            <a:r>
              <a:rPr lang="en-US" dirty="0" smtClean="0">
                <a:solidFill>
                  <a:srgbClr val="000000"/>
                </a:solidFill>
                <a:latin typeface="Arial" charset="0"/>
                <a:ea typeface="ＭＳ 明朝" charset="-128"/>
                <a:cs typeface="Times New Roman" charset="0"/>
              </a:rPr>
              <a:t> α</a:t>
            </a:r>
            <a:r>
              <a:rPr lang="en-US" dirty="0" err="1" smtClean="0">
                <a:solidFill>
                  <a:srgbClr val="000000"/>
                </a:solidFill>
                <a:latin typeface="Arial" charset="0"/>
                <a:ea typeface="ＭＳ 明朝" charset="-128"/>
                <a:cs typeface="Times New Roman" charset="0"/>
              </a:rPr>
              <a:t>νάδειξη</a:t>
            </a:r>
            <a:r>
              <a:rPr lang="en-US" dirty="0" smtClean="0">
                <a:solidFill>
                  <a:srgbClr val="000000"/>
                </a:solidFill>
                <a:latin typeface="Arial" charset="0"/>
                <a:ea typeface="ＭＳ 明朝" charset="-128"/>
                <a:cs typeface="Times New Roman" charset="0"/>
              </a:rPr>
              <a:t> </a:t>
            </a:r>
            <a:r>
              <a:rPr lang="en-US" dirty="0" err="1" smtClean="0">
                <a:solidFill>
                  <a:srgbClr val="000000"/>
                </a:solidFill>
                <a:latin typeface="Arial" charset="0"/>
                <a:ea typeface="ＭＳ 明朝" charset="-128"/>
                <a:cs typeface="Times New Roman" charset="0"/>
              </a:rPr>
              <a:t>νέων</a:t>
            </a:r>
            <a:r>
              <a:rPr lang="en-US" dirty="0" smtClean="0">
                <a:solidFill>
                  <a:srgbClr val="000000"/>
                </a:solidFill>
                <a:latin typeface="Arial" charset="0"/>
                <a:ea typeface="ＭＳ 明朝" charset="-128"/>
                <a:cs typeface="Times New Roman" charset="0"/>
              </a:rPr>
              <a:t> </a:t>
            </a:r>
            <a:r>
              <a:rPr lang="en-US" dirty="0" err="1" smtClean="0">
                <a:solidFill>
                  <a:srgbClr val="000000"/>
                </a:solidFill>
                <a:latin typeface="Arial" charset="0"/>
                <a:ea typeface="ＭＳ 明朝" charset="-128"/>
                <a:cs typeface="Times New Roman" charset="0"/>
              </a:rPr>
              <a:t>τρό</a:t>
            </a:r>
            <a:r>
              <a:rPr lang="en-US" dirty="0" smtClean="0">
                <a:solidFill>
                  <a:srgbClr val="000000"/>
                </a:solidFill>
                <a:latin typeface="Arial" charset="0"/>
                <a:ea typeface="ＭＳ 明朝" charset="-128"/>
                <a:cs typeface="Times New Roman" charset="0"/>
              </a:rPr>
              <a:t>π</a:t>
            </a:r>
            <a:r>
              <a:rPr lang="en-US" dirty="0" err="1" smtClean="0">
                <a:solidFill>
                  <a:srgbClr val="000000"/>
                </a:solidFill>
                <a:latin typeface="Arial" charset="0"/>
                <a:ea typeface="ＭＳ 明朝" charset="-128"/>
                <a:cs typeface="Times New Roman" charset="0"/>
              </a:rPr>
              <a:t>ων</a:t>
            </a:r>
            <a:r>
              <a:rPr lang="en-US" dirty="0" smtClean="0">
                <a:solidFill>
                  <a:srgbClr val="000000"/>
                </a:solidFill>
                <a:latin typeface="Arial" charset="0"/>
                <a:ea typeface="ＭＳ 明朝" charset="-128"/>
                <a:cs typeface="Times New Roman" charset="0"/>
              </a:rPr>
              <a:t> </a:t>
            </a:r>
            <a:r>
              <a:rPr lang="en-US" dirty="0" err="1" smtClean="0">
                <a:solidFill>
                  <a:srgbClr val="000000"/>
                </a:solidFill>
                <a:latin typeface="Arial" charset="0"/>
                <a:ea typeface="ＭＳ 明朝" charset="-128"/>
                <a:cs typeface="Times New Roman" charset="0"/>
              </a:rPr>
              <a:t>συνεργ</a:t>
            </a:r>
            <a:r>
              <a:rPr lang="en-US" dirty="0" smtClean="0">
                <a:solidFill>
                  <a:srgbClr val="000000"/>
                </a:solidFill>
                <a:latin typeface="Arial" charset="0"/>
                <a:ea typeface="ＭＳ 明朝" charset="-128"/>
                <a:cs typeface="Times New Roman" charset="0"/>
              </a:rPr>
              <a:t>α</a:t>
            </a:r>
            <a:r>
              <a:rPr lang="en-US" dirty="0" err="1" smtClean="0">
                <a:solidFill>
                  <a:srgbClr val="000000"/>
                </a:solidFill>
                <a:latin typeface="Arial" charset="0"/>
                <a:ea typeface="ＭＳ 明朝" charset="-128"/>
                <a:cs typeface="Times New Roman" charset="0"/>
              </a:rPr>
              <a:t>σιών</a:t>
            </a:r>
            <a:r>
              <a:rPr lang="en-US" dirty="0" smtClean="0">
                <a:solidFill>
                  <a:srgbClr val="000000"/>
                </a:solidFill>
                <a:latin typeface="Arial" charset="0"/>
                <a:ea typeface="ＭＳ 明朝" charset="-128"/>
                <a:cs typeface="Times New Roman" charset="0"/>
              </a:rPr>
              <a:t>, </a:t>
            </a:r>
            <a:r>
              <a:rPr lang="en-US" dirty="0" err="1" smtClean="0">
                <a:solidFill>
                  <a:srgbClr val="000000"/>
                </a:solidFill>
                <a:latin typeface="Arial" charset="0"/>
                <a:ea typeface="ＭＳ 明朝" charset="-128"/>
                <a:cs typeface="Times New Roman" charset="0"/>
              </a:rPr>
              <a:t>εκ</a:t>
            </a:r>
            <a:r>
              <a:rPr lang="en-US" dirty="0" smtClean="0">
                <a:solidFill>
                  <a:srgbClr val="000000"/>
                </a:solidFill>
                <a:latin typeface="Arial" charset="0"/>
                <a:ea typeface="ＭＳ 明朝" charset="-128"/>
                <a:cs typeface="Times New Roman" charset="0"/>
              </a:rPr>
              <a:t>πα</a:t>
            </a:r>
            <a:r>
              <a:rPr lang="en-US" dirty="0" err="1" smtClean="0">
                <a:solidFill>
                  <a:srgbClr val="000000"/>
                </a:solidFill>
                <a:latin typeface="Arial" charset="0"/>
                <a:ea typeface="ＭＳ 明朝" charset="-128"/>
                <a:cs typeface="Times New Roman" charset="0"/>
              </a:rPr>
              <a:t>ίδευσης</a:t>
            </a:r>
            <a:r>
              <a:rPr lang="en-US" dirty="0" smtClean="0">
                <a:solidFill>
                  <a:srgbClr val="000000"/>
                </a:solidFill>
                <a:latin typeface="Arial" charset="0"/>
                <a:ea typeface="ＭＳ 明朝" charset="-128"/>
                <a:cs typeface="Times New Roman" charset="0"/>
              </a:rPr>
              <a:t> </a:t>
            </a:r>
            <a:r>
              <a:rPr lang="en-US" dirty="0" err="1" smtClean="0">
                <a:solidFill>
                  <a:srgbClr val="000000"/>
                </a:solidFill>
                <a:latin typeface="Arial" charset="0"/>
                <a:ea typeface="ＭＳ 明朝" charset="-128"/>
                <a:cs typeface="Times New Roman" charset="0"/>
              </a:rPr>
              <a:t>κ</a:t>
            </a:r>
            <a:r>
              <a:rPr lang="en-US" dirty="0" smtClean="0">
                <a:solidFill>
                  <a:srgbClr val="000000"/>
                </a:solidFill>
                <a:latin typeface="Arial" charset="0"/>
                <a:ea typeface="ＭＳ 明朝" charset="-128"/>
                <a:cs typeface="Times New Roman" charset="0"/>
              </a:rPr>
              <a:t>α</a:t>
            </a:r>
            <a:r>
              <a:rPr lang="en-US" dirty="0" err="1" smtClean="0">
                <a:solidFill>
                  <a:srgbClr val="000000"/>
                </a:solidFill>
                <a:latin typeface="Arial" charset="0"/>
                <a:ea typeface="ＭＳ 明朝" charset="-128"/>
                <a:cs typeface="Times New Roman" charset="0"/>
              </a:rPr>
              <a:t>ι</a:t>
            </a:r>
            <a:r>
              <a:rPr lang="en-US" dirty="0" smtClean="0">
                <a:solidFill>
                  <a:srgbClr val="000000"/>
                </a:solidFill>
                <a:latin typeface="Arial" charset="0"/>
                <a:ea typeface="ＭＳ 明朝" charset="-128"/>
                <a:cs typeface="Times New Roman" charset="0"/>
              </a:rPr>
              <a:t> </a:t>
            </a:r>
            <a:r>
              <a:rPr lang="en-US" dirty="0" err="1" smtClean="0">
                <a:solidFill>
                  <a:srgbClr val="000000"/>
                </a:solidFill>
                <a:latin typeface="Arial" charset="0"/>
                <a:ea typeface="ＭＳ 明朝" charset="-128"/>
                <a:cs typeface="Times New Roman" charset="0"/>
              </a:rPr>
              <a:t>σύνθεσης</a:t>
            </a:r>
            <a:r>
              <a:rPr lang="en-US" dirty="0" smtClean="0">
                <a:solidFill>
                  <a:srgbClr val="000000"/>
                </a:solidFill>
                <a:latin typeface="Arial" charset="0"/>
                <a:ea typeface="ＭＳ 明朝" charset="-128"/>
                <a:cs typeface="Times New Roman" charset="0"/>
              </a:rPr>
              <a:t> </a:t>
            </a:r>
            <a:r>
              <a:rPr lang="en-US" dirty="0" err="1" smtClean="0">
                <a:solidFill>
                  <a:srgbClr val="000000"/>
                </a:solidFill>
                <a:latin typeface="Arial" charset="0"/>
                <a:ea typeface="ＭＳ 明朝" charset="-128"/>
                <a:cs typeface="Times New Roman" charset="0"/>
              </a:rPr>
              <a:t>γνώσης</a:t>
            </a:r>
            <a:r>
              <a:rPr lang="en-US" dirty="0" smtClean="0">
                <a:solidFill>
                  <a:srgbClr val="000000"/>
                </a:solidFill>
                <a:latin typeface="Arial" charset="0"/>
                <a:ea typeface="ＭＳ 明朝" charset="-128"/>
                <a:cs typeface="Times New Roman" charset="0"/>
              </a:rPr>
              <a:t>/</a:t>
            </a:r>
            <a:r>
              <a:rPr lang="en-US" dirty="0" err="1" smtClean="0">
                <a:solidFill>
                  <a:srgbClr val="000000"/>
                </a:solidFill>
                <a:latin typeface="Arial" charset="0"/>
                <a:ea typeface="ＭＳ 明朝" charset="-128"/>
                <a:cs typeface="Times New Roman" charset="0"/>
              </a:rPr>
              <a:t>δεξιοτήτων</a:t>
            </a:r>
            <a:endParaRPr lang="en-US" dirty="0"/>
          </a:p>
        </p:txBody>
      </p:sp>
      <p:sp>
        <p:nvSpPr>
          <p:cNvPr id="4" name="Slide Number Placeholder 3"/>
          <p:cNvSpPr>
            <a:spLocks noGrp="1"/>
          </p:cNvSpPr>
          <p:nvPr>
            <p:ph type="sldNum" sz="quarter" idx="10"/>
          </p:nvPr>
        </p:nvSpPr>
        <p:spPr/>
        <p:txBody>
          <a:bodyPr/>
          <a:lstStyle/>
          <a:p>
            <a:pPr>
              <a:defRPr/>
            </a:pPr>
            <a:fld id="{E307F4B2-13F5-49A6-89E7-5E0016D595A3}" type="slidenum">
              <a:rPr lang="el-GR" smtClean="0"/>
              <a:pPr>
                <a:defRPr/>
              </a:pPr>
              <a:t>26</a:t>
            </a:fld>
            <a:endParaRPr lang="el-GR"/>
          </a:p>
        </p:txBody>
      </p:sp>
    </p:spTree>
    <p:extLst>
      <p:ext uri="{BB962C8B-B14F-4D97-AF65-F5344CB8AC3E}">
        <p14:creationId xmlns:p14="http://schemas.microsoft.com/office/powerpoint/2010/main" val="14068654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lvl1pPr>
              <a:defRPr/>
            </a:lvl1pPr>
          </a:lstStyle>
          <a:p>
            <a:pPr>
              <a:defRPr/>
            </a:pPr>
            <a:fld id="{9C09C914-9FE2-4B5F-A07C-C20A232EF98B}" type="datetime1">
              <a:rPr lang="el-GR"/>
              <a:pPr>
                <a:defRPr/>
              </a:pPr>
              <a:t>15/6/17</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n-US"/>
          </a:p>
        </p:txBody>
      </p:sp>
      <p:sp>
        <p:nvSpPr>
          <p:cNvPr id="6" name="5 - Θέση αριθμού διαφάνειας"/>
          <p:cNvSpPr>
            <a:spLocks noGrp="1"/>
          </p:cNvSpPr>
          <p:nvPr>
            <p:ph type="sldNum" sz="quarter" idx="12"/>
          </p:nvPr>
        </p:nvSpPr>
        <p:spPr/>
        <p:txBody>
          <a:bodyPr/>
          <a:lstStyle>
            <a:lvl1pPr>
              <a:defRPr/>
            </a:lvl1pPr>
          </a:lstStyle>
          <a:p>
            <a:pPr>
              <a:defRPr/>
            </a:pPr>
            <a:fld id="{85066B76-3C68-49C5-9222-1ADE9E635A51}" type="slidenum">
              <a:rPr lang="el-GR"/>
              <a:pPr>
                <a:defRPr/>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lvl1pPr>
              <a:defRPr/>
            </a:lvl1pPr>
          </a:lstStyle>
          <a:p>
            <a:pPr>
              <a:defRPr/>
            </a:pPr>
            <a:fld id="{E56FE02A-EE7D-44AA-96B0-F6B03DAEC728}" type="datetime1">
              <a:rPr lang="el-GR"/>
              <a:pPr>
                <a:defRPr/>
              </a:pPr>
              <a:t>15/6/17</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n-US"/>
          </a:p>
        </p:txBody>
      </p:sp>
      <p:sp>
        <p:nvSpPr>
          <p:cNvPr id="6" name="5 - Θέση αριθμού διαφάνειας"/>
          <p:cNvSpPr>
            <a:spLocks noGrp="1"/>
          </p:cNvSpPr>
          <p:nvPr>
            <p:ph type="sldNum" sz="quarter" idx="12"/>
          </p:nvPr>
        </p:nvSpPr>
        <p:spPr/>
        <p:txBody>
          <a:bodyPr/>
          <a:lstStyle>
            <a:lvl1pPr>
              <a:defRPr/>
            </a:lvl1pPr>
          </a:lstStyle>
          <a:p>
            <a:pPr>
              <a:defRPr/>
            </a:pPr>
            <a:fld id="{C9D5F585-B7D5-4229-985A-51FF4904FA73}" type="slidenum">
              <a:rPr lang="el-GR"/>
              <a:pPr>
                <a:defRPr/>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lvl1pPr>
              <a:defRPr/>
            </a:lvl1pPr>
          </a:lstStyle>
          <a:p>
            <a:pPr>
              <a:defRPr/>
            </a:pPr>
            <a:fld id="{41D23C8C-7C41-42A7-BF16-D1FFADFE3849}" type="datetime1">
              <a:rPr lang="el-GR"/>
              <a:pPr>
                <a:defRPr/>
              </a:pPr>
              <a:t>15/6/17</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n-US"/>
          </a:p>
        </p:txBody>
      </p:sp>
      <p:sp>
        <p:nvSpPr>
          <p:cNvPr id="6" name="5 - Θέση αριθμού διαφάνειας"/>
          <p:cNvSpPr>
            <a:spLocks noGrp="1"/>
          </p:cNvSpPr>
          <p:nvPr>
            <p:ph type="sldNum" sz="quarter" idx="12"/>
          </p:nvPr>
        </p:nvSpPr>
        <p:spPr/>
        <p:txBody>
          <a:bodyPr/>
          <a:lstStyle>
            <a:lvl1pPr>
              <a:defRPr/>
            </a:lvl1pPr>
          </a:lstStyle>
          <a:p>
            <a:pPr>
              <a:defRPr/>
            </a:pPr>
            <a:fld id="{DF260D6C-B564-466A-987A-DCFD0A21646A}" type="slidenum">
              <a:rPr lang="el-GR"/>
              <a:pPr>
                <a:defRPr/>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lvl1pPr>
              <a:defRPr/>
            </a:lvl1pPr>
          </a:lstStyle>
          <a:p>
            <a:pPr>
              <a:defRPr/>
            </a:pPr>
            <a:fld id="{F685A94E-FFA3-4CA5-B798-41D5067D4322}" type="datetime1">
              <a:rPr lang="el-GR"/>
              <a:pPr>
                <a:defRPr/>
              </a:pPr>
              <a:t>15/6/17</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n-US"/>
          </a:p>
        </p:txBody>
      </p:sp>
      <p:sp>
        <p:nvSpPr>
          <p:cNvPr id="6" name="5 - Θέση αριθμού διαφάνειας"/>
          <p:cNvSpPr>
            <a:spLocks noGrp="1"/>
          </p:cNvSpPr>
          <p:nvPr>
            <p:ph type="sldNum" sz="quarter" idx="12"/>
          </p:nvPr>
        </p:nvSpPr>
        <p:spPr/>
        <p:txBody>
          <a:bodyPr/>
          <a:lstStyle>
            <a:lvl1pPr>
              <a:defRPr/>
            </a:lvl1pPr>
          </a:lstStyle>
          <a:p>
            <a:pPr>
              <a:defRPr/>
            </a:pPr>
            <a:fld id="{076874CC-427F-44D5-BE89-D590A61F64E4}" type="slidenum">
              <a:rPr lang="el-GR"/>
              <a:pPr>
                <a:defRPr/>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lvl1pPr>
              <a:defRPr/>
            </a:lvl1pPr>
          </a:lstStyle>
          <a:p>
            <a:pPr>
              <a:defRPr/>
            </a:pPr>
            <a:fld id="{C6E030B7-AFFC-45EA-A3FA-C87F21E27DE3}" type="datetime1">
              <a:rPr lang="el-GR"/>
              <a:pPr>
                <a:defRPr/>
              </a:pPr>
              <a:t>15/6/17</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n-US"/>
          </a:p>
        </p:txBody>
      </p:sp>
      <p:sp>
        <p:nvSpPr>
          <p:cNvPr id="6" name="5 - Θέση αριθμού διαφάνειας"/>
          <p:cNvSpPr>
            <a:spLocks noGrp="1"/>
          </p:cNvSpPr>
          <p:nvPr>
            <p:ph type="sldNum" sz="quarter" idx="12"/>
          </p:nvPr>
        </p:nvSpPr>
        <p:spPr/>
        <p:txBody>
          <a:bodyPr/>
          <a:lstStyle>
            <a:lvl1pPr>
              <a:defRPr/>
            </a:lvl1pPr>
          </a:lstStyle>
          <a:p>
            <a:pPr>
              <a:defRPr/>
            </a:pPr>
            <a:fld id="{9C87EBBE-04FF-4038-B45B-09C16C69D696}" type="slidenum">
              <a:rPr lang="el-GR"/>
              <a:pPr>
                <a:defRPr/>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3 - Θέση ημερομηνίας"/>
          <p:cNvSpPr>
            <a:spLocks noGrp="1"/>
          </p:cNvSpPr>
          <p:nvPr>
            <p:ph type="dt" sz="half" idx="10"/>
          </p:nvPr>
        </p:nvSpPr>
        <p:spPr/>
        <p:txBody>
          <a:bodyPr/>
          <a:lstStyle>
            <a:lvl1pPr>
              <a:defRPr/>
            </a:lvl1pPr>
          </a:lstStyle>
          <a:p>
            <a:pPr>
              <a:defRPr/>
            </a:pPr>
            <a:fld id="{27DB9CFF-3BC1-40C2-AD91-045074748DFB}" type="datetime1">
              <a:rPr lang="el-GR"/>
              <a:pPr>
                <a:defRPr/>
              </a:pPr>
              <a:t>15/6/17</a:t>
            </a:fld>
            <a:endParaRPr lang="el-GR"/>
          </a:p>
        </p:txBody>
      </p:sp>
      <p:sp>
        <p:nvSpPr>
          <p:cNvPr id="6" name="4 - Θέση υποσέλιδου"/>
          <p:cNvSpPr>
            <a:spLocks noGrp="1"/>
          </p:cNvSpPr>
          <p:nvPr>
            <p:ph type="ftr" sz="quarter" idx="11"/>
          </p:nvPr>
        </p:nvSpPr>
        <p:spPr/>
        <p:txBody>
          <a:bodyPr/>
          <a:lstStyle>
            <a:lvl1pPr>
              <a:defRPr/>
            </a:lvl1pPr>
          </a:lstStyle>
          <a:p>
            <a:pPr>
              <a:defRPr/>
            </a:pPr>
            <a:endParaRPr lang="en-US"/>
          </a:p>
        </p:txBody>
      </p:sp>
      <p:sp>
        <p:nvSpPr>
          <p:cNvPr id="7" name="5 - Θέση αριθμού διαφάνειας"/>
          <p:cNvSpPr>
            <a:spLocks noGrp="1"/>
          </p:cNvSpPr>
          <p:nvPr>
            <p:ph type="sldNum" sz="quarter" idx="12"/>
          </p:nvPr>
        </p:nvSpPr>
        <p:spPr/>
        <p:txBody>
          <a:bodyPr/>
          <a:lstStyle>
            <a:lvl1pPr>
              <a:defRPr/>
            </a:lvl1pPr>
          </a:lstStyle>
          <a:p>
            <a:pPr>
              <a:defRPr/>
            </a:pPr>
            <a:fld id="{EC76855C-1759-4C5A-9777-322CC84C0387}" type="slidenum">
              <a:rPr lang="el-GR"/>
              <a:pPr>
                <a:defRPr/>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3 - Θέση ημερομηνίας"/>
          <p:cNvSpPr>
            <a:spLocks noGrp="1"/>
          </p:cNvSpPr>
          <p:nvPr>
            <p:ph type="dt" sz="half" idx="10"/>
          </p:nvPr>
        </p:nvSpPr>
        <p:spPr/>
        <p:txBody>
          <a:bodyPr/>
          <a:lstStyle>
            <a:lvl1pPr>
              <a:defRPr/>
            </a:lvl1pPr>
          </a:lstStyle>
          <a:p>
            <a:pPr>
              <a:defRPr/>
            </a:pPr>
            <a:fld id="{90A74B88-30E8-4648-9120-C658CA825BEC}" type="datetime1">
              <a:rPr lang="el-GR"/>
              <a:pPr>
                <a:defRPr/>
              </a:pPr>
              <a:t>15/6/17</a:t>
            </a:fld>
            <a:endParaRPr lang="el-GR"/>
          </a:p>
        </p:txBody>
      </p:sp>
      <p:sp>
        <p:nvSpPr>
          <p:cNvPr id="8" name="4 - Θέση υποσέλιδου"/>
          <p:cNvSpPr>
            <a:spLocks noGrp="1"/>
          </p:cNvSpPr>
          <p:nvPr>
            <p:ph type="ftr" sz="quarter" idx="11"/>
          </p:nvPr>
        </p:nvSpPr>
        <p:spPr/>
        <p:txBody>
          <a:bodyPr/>
          <a:lstStyle>
            <a:lvl1pPr>
              <a:defRPr/>
            </a:lvl1pPr>
          </a:lstStyle>
          <a:p>
            <a:pPr>
              <a:defRPr/>
            </a:pPr>
            <a:endParaRPr lang="en-US"/>
          </a:p>
        </p:txBody>
      </p:sp>
      <p:sp>
        <p:nvSpPr>
          <p:cNvPr id="9" name="5 - Θέση αριθμού διαφάνειας"/>
          <p:cNvSpPr>
            <a:spLocks noGrp="1"/>
          </p:cNvSpPr>
          <p:nvPr>
            <p:ph type="sldNum" sz="quarter" idx="12"/>
          </p:nvPr>
        </p:nvSpPr>
        <p:spPr/>
        <p:txBody>
          <a:bodyPr/>
          <a:lstStyle>
            <a:lvl1pPr>
              <a:defRPr/>
            </a:lvl1pPr>
          </a:lstStyle>
          <a:p>
            <a:pPr>
              <a:defRPr/>
            </a:pPr>
            <a:fld id="{BF40EC27-6737-4C8C-81AC-916BDFE4906A}" type="slidenum">
              <a:rPr lang="el-GR"/>
              <a:pPr>
                <a:defRPr/>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3 - Θέση ημερομηνίας"/>
          <p:cNvSpPr>
            <a:spLocks noGrp="1"/>
          </p:cNvSpPr>
          <p:nvPr>
            <p:ph type="dt" sz="half" idx="10"/>
          </p:nvPr>
        </p:nvSpPr>
        <p:spPr/>
        <p:txBody>
          <a:bodyPr/>
          <a:lstStyle>
            <a:lvl1pPr>
              <a:defRPr/>
            </a:lvl1pPr>
          </a:lstStyle>
          <a:p>
            <a:pPr>
              <a:defRPr/>
            </a:pPr>
            <a:fld id="{076F9F60-2E02-4039-B93B-94358F08475B}" type="datetime1">
              <a:rPr lang="el-GR"/>
              <a:pPr>
                <a:defRPr/>
              </a:pPr>
              <a:t>15/6/17</a:t>
            </a:fld>
            <a:endParaRPr lang="el-GR"/>
          </a:p>
        </p:txBody>
      </p:sp>
      <p:sp>
        <p:nvSpPr>
          <p:cNvPr id="4" name="4 - Θέση υποσέλιδου"/>
          <p:cNvSpPr>
            <a:spLocks noGrp="1"/>
          </p:cNvSpPr>
          <p:nvPr>
            <p:ph type="ftr" sz="quarter" idx="11"/>
          </p:nvPr>
        </p:nvSpPr>
        <p:spPr/>
        <p:txBody>
          <a:bodyPr/>
          <a:lstStyle>
            <a:lvl1pPr>
              <a:defRPr/>
            </a:lvl1pPr>
          </a:lstStyle>
          <a:p>
            <a:pPr>
              <a:defRPr/>
            </a:pPr>
            <a:endParaRPr lang="en-US"/>
          </a:p>
        </p:txBody>
      </p:sp>
      <p:sp>
        <p:nvSpPr>
          <p:cNvPr id="5" name="5 - Θέση αριθμού διαφάνειας"/>
          <p:cNvSpPr>
            <a:spLocks noGrp="1"/>
          </p:cNvSpPr>
          <p:nvPr>
            <p:ph type="sldNum" sz="quarter" idx="12"/>
          </p:nvPr>
        </p:nvSpPr>
        <p:spPr/>
        <p:txBody>
          <a:bodyPr/>
          <a:lstStyle>
            <a:lvl1pPr>
              <a:defRPr/>
            </a:lvl1pPr>
          </a:lstStyle>
          <a:p>
            <a:pPr>
              <a:defRPr/>
            </a:pPr>
            <a:fld id="{BAD23819-4AF1-4407-A6BE-5E275BEB63FA}" type="slidenum">
              <a:rPr lang="el-GR"/>
              <a:pPr>
                <a:defRPr/>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3 - Θέση ημερομηνίας"/>
          <p:cNvSpPr>
            <a:spLocks noGrp="1"/>
          </p:cNvSpPr>
          <p:nvPr>
            <p:ph type="dt" sz="half" idx="10"/>
          </p:nvPr>
        </p:nvSpPr>
        <p:spPr/>
        <p:txBody>
          <a:bodyPr/>
          <a:lstStyle>
            <a:lvl1pPr>
              <a:defRPr/>
            </a:lvl1pPr>
          </a:lstStyle>
          <a:p>
            <a:pPr>
              <a:defRPr/>
            </a:pPr>
            <a:fld id="{C931E820-CE8E-412F-9A5B-BECEBC09E406}" type="datetime1">
              <a:rPr lang="el-GR"/>
              <a:pPr>
                <a:defRPr/>
              </a:pPr>
              <a:t>15/6/17</a:t>
            </a:fld>
            <a:endParaRPr lang="el-GR"/>
          </a:p>
        </p:txBody>
      </p:sp>
      <p:sp>
        <p:nvSpPr>
          <p:cNvPr id="3" name="4 - Θέση υποσέλιδου"/>
          <p:cNvSpPr>
            <a:spLocks noGrp="1"/>
          </p:cNvSpPr>
          <p:nvPr>
            <p:ph type="ftr" sz="quarter" idx="11"/>
          </p:nvPr>
        </p:nvSpPr>
        <p:spPr/>
        <p:txBody>
          <a:bodyPr/>
          <a:lstStyle>
            <a:lvl1pPr>
              <a:defRPr/>
            </a:lvl1pPr>
          </a:lstStyle>
          <a:p>
            <a:pPr>
              <a:defRPr/>
            </a:pPr>
            <a:endParaRPr lang="en-US"/>
          </a:p>
        </p:txBody>
      </p:sp>
      <p:sp>
        <p:nvSpPr>
          <p:cNvPr id="4" name="5 - Θέση αριθμού διαφάνειας"/>
          <p:cNvSpPr>
            <a:spLocks noGrp="1"/>
          </p:cNvSpPr>
          <p:nvPr>
            <p:ph type="sldNum" sz="quarter" idx="12"/>
          </p:nvPr>
        </p:nvSpPr>
        <p:spPr/>
        <p:txBody>
          <a:bodyPr/>
          <a:lstStyle>
            <a:lvl1pPr>
              <a:defRPr/>
            </a:lvl1pPr>
          </a:lstStyle>
          <a:p>
            <a:pPr>
              <a:defRPr/>
            </a:pPr>
            <a:fld id="{092C9DA8-66DC-4C52-AFC2-B914EF7A4051}" type="slidenum">
              <a:rPr lang="el-GR"/>
              <a:pPr>
                <a:defRPr/>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3 - Θέση ημερομηνίας"/>
          <p:cNvSpPr>
            <a:spLocks noGrp="1"/>
          </p:cNvSpPr>
          <p:nvPr>
            <p:ph type="dt" sz="half" idx="10"/>
          </p:nvPr>
        </p:nvSpPr>
        <p:spPr/>
        <p:txBody>
          <a:bodyPr/>
          <a:lstStyle>
            <a:lvl1pPr>
              <a:defRPr/>
            </a:lvl1pPr>
          </a:lstStyle>
          <a:p>
            <a:pPr>
              <a:defRPr/>
            </a:pPr>
            <a:fld id="{008D2F35-64DA-43C0-B3D6-2D05C6483157}" type="datetime1">
              <a:rPr lang="el-GR"/>
              <a:pPr>
                <a:defRPr/>
              </a:pPr>
              <a:t>15/6/17</a:t>
            </a:fld>
            <a:endParaRPr lang="el-GR"/>
          </a:p>
        </p:txBody>
      </p:sp>
      <p:sp>
        <p:nvSpPr>
          <p:cNvPr id="6" name="4 - Θέση υποσέλιδου"/>
          <p:cNvSpPr>
            <a:spLocks noGrp="1"/>
          </p:cNvSpPr>
          <p:nvPr>
            <p:ph type="ftr" sz="quarter" idx="11"/>
          </p:nvPr>
        </p:nvSpPr>
        <p:spPr/>
        <p:txBody>
          <a:bodyPr/>
          <a:lstStyle>
            <a:lvl1pPr>
              <a:defRPr/>
            </a:lvl1pPr>
          </a:lstStyle>
          <a:p>
            <a:pPr>
              <a:defRPr/>
            </a:pPr>
            <a:endParaRPr lang="en-US"/>
          </a:p>
        </p:txBody>
      </p:sp>
      <p:sp>
        <p:nvSpPr>
          <p:cNvPr id="7" name="5 - Θέση αριθμού διαφάνειας"/>
          <p:cNvSpPr>
            <a:spLocks noGrp="1"/>
          </p:cNvSpPr>
          <p:nvPr>
            <p:ph type="sldNum" sz="quarter" idx="12"/>
          </p:nvPr>
        </p:nvSpPr>
        <p:spPr/>
        <p:txBody>
          <a:bodyPr/>
          <a:lstStyle>
            <a:lvl1pPr>
              <a:defRPr/>
            </a:lvl1pPr>
          </a:lstStyle>
          <a:p>
            <a:pPr>
              <a:defRPr/>
            </a:pPr>
            <a:fld id="{C7C382FF-3813-43D0-B579-E0B8B1E744BE}" type="slidenum">
              <a:rPr lang="el-GR"/>
              <a:pPr>
                <a:defRPr/>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vert="horz" wrap="square" lIns="91440" tIns="45720" rIns="91440" bIns="45720" numCol="1" rtlCol="0" anchor="t" anchorCtr="0" compatLnSpc="1">
            <a:prstTxWarp prst="textNoShape">
              <a:avLst/>
            </a:prstTxWarp>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smtClean="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3 - Θέση ημερομηνίας"/>
          <p:cNvSpPr>
            <a:spLocks noGrp="1"/>
          </p:cNvSpPr>
          <p:nvPr>
            <p:ph type="dt" sz="half" idx="10"/>
          </p:nvPr>
        </p:nvSpPr>
        <p:spPr/>
        <p:txBody>
          <a:bodyPr/>
          <a:lstStyle>
            <a:lvl1pPr>
              <a:defRPr/>
            </a:lvl1pPr>
          </a:lstStyle>
          <a:p>
            <a:pPr>
              <a:defRPr/>
            </a:pPr>
            <a:fld id="{96F95799-E7A1-4C16-845F-741B4FC174EA}" type="datetime1">
              <a:rPr lang="el-GR"/>
              <a:pPr>
                <a:defRPr/>
              </a:pPr>
              <a:t>15/6/17</a:t>
            </a:fld>
            <a:endParaRPr lang="el-GR"/>
          </a:p>
        </p:txBody>
      </p:sp>
      <p:sp>
        <p:nvSpPr>
          <p:cNvPr id="6" name="4 - Θέση υποσέλιδου"/>
          <p:cNvSpPr>
            <a:spLocks noGrp="1"/>
          </p:cNvSpPr>
          <p:nvPr>
            <p:ph type="ftr" sz="quarter" idx="11"/>
          </p:nvPr>
        </p:nvSpPr>
        <p:spPr/>
        <p:txBody>
          <a:bodyPr/>
          <a:lstStyle>
            <a:lvl1pPr>
              <a:defRPr/>
            </a:lvl1pPr>
          </a:lstStyle>
          <a:p>
            <a:pPr>
              <a:defRPr/>
            </a:pPr>
            <a:endParaRPr lang="en-US"/>
          </a:p>
        </p:txBody>
      </p:sp>
      <p:sp>
        <p:nvSpPr>
          <p:cNvPr id="7" name="5 - Θέση αριθμού διαφάνειας"/>
          <p:cNvSpPr>
            <a:spLocks noGrp="1"/>
          </p:cNvSpPr>
          <p:nvPr>
            <p:ph type="sldNum" sz="quarter" idx="12"/>
          </p:nvPr>
        </p:nvSpPr>
        <p:spPr/>
        <p:txBody>
          <a:bodyPr/>
          <a:lstStyle>
            <a:lvl1pPr>
              <a:defRPr/>
            </a:lvl1pPr>
          </a:lstStyle>
          <a:p>
            <a:pPr>
              <a:defRPr/>
            </a:pPr>
            <a:fld id="{3296CD45-9CDD-4C0A-9E56-080F33DB5C44}" type="slidenum">
              <a:rPr lang="el-GR"/>
              <a:pPr>
                <a:defRPr/>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1 - Θέση τίτλου"/>
          <p:cNvSpPr>
            <a:spLocks noGrp="1"/>
          </p:cNvSpPr>
          <p:nvPr>
            <p:ph type="title"/>
          </p:nvPr>
        </p:nvSpPr>
        <p:spPr bwMode="auto">
          <a:xfrm>
            <a:off x="3635375" y="188913"/>
            <a:ext cx="5113338" cy="6334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smtClean="0"/>
              <a:t>Kλικ για επεξεργασία του τίτλου</a:t>
            </a: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ea typeface="MS PGothic" pitchFamily="34" charset="-128"/>
                <a:cs typeface="+mn-cs"/>
              </a:defRPr>
            </a:lvl1pPr>
          </a:lstStyle>
          <a:p>
            <a:pPr>
              <a:defRPr/>
            </a:pPr>
            <a:fld id="{28A3FA77-4B6C-4819-A797-1A8D65B4096B}" type="datetime1">
              <a:rPr lang="el-GR"/>
              <a:pPr>
                <a:defRPr/>
              </a:pPr>
              <a:t>15/6/17</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ea typeface="MS PGothic"/>
                <a:cs typeface="MS PGothic"/>
              </a:defRPr>
            </a:lvl1pPr>
          </a:lstStyle>
          <a:p>
            <a:pPr>
              <a:defRPr/>
            </a:pPr>
            <a:endParaRPr lang="en-US"/>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MS PGothic" pitchFamily="34" charset="-128"/>
                <a:cs typeface="+mn-cs"/>
              </a:defRPr>
            </a:lvl1pPr>
          </a:lstStyle>
          <a:p>
            <a:pPr>
              <a:defRPr/>
            </a:pPr>
            <a:fld id="{E243EFA9-70FE-4145-883B-50DAB10D114D}" type="slidenum">
              <a:rPr lang="el-GR"/>
              <a:pPr>
                <a:defRPr/>
              </a:pPr>
              <a:t>‹#›</a:t>
            </a:fld>
            <a:endParaRPr lang="el-GR"/>
          </a:p>
        </p:txBody>
      </p:sp>
      <p:grpSp>
        <p:nvGrpSpPr>
          <p:cNvPr id="4102" name="Group 2"/>
          <p:cNvGrpSpPr>
            <a:grpSpLocks/>
          </p:cNvGrpSpPr>
          <p:nvPr userDrawn="1"/>
        </p:nvGrpSpPr>
        <p:grpSpPr bwMode="auto">
          <a:xfrm>
            <a:off x="-1588" y="0"/>
            <a:ext cx="685801" cy="6858000"/>
            <a:chOff x="0" y="0"/>
            <a:chExt cx="685800" cy="6858000"/>
          </a:xfrm>
        </p:grpSpPr>
        <p:sp>
          <p:nvSpPr>
            <p:cNvPr id="8" name="Rectangle 3"/>
            <p:cNvSpPr/>
            <p:nvPr/>
          </p:nvSpPr>
          <p:spPr>
            <a:xfrm>
              <a:off x="0" y="0"/>
              <a:ext cx="274638" cy="6858000"/>
            </a:xfrm>
            <a:prstGeom prst="rect">
              <a:avLst/>
            </a:prstGeom>
            <a:solidFill>
              <a:srgbClr val="00CC00">
                <a:alpha val="75000"/>
              </a:srgbClr>
            </a:solidFill>
            <a:ln>
              <a:solidFill>
                <a:schemeClr val="accent1">
                  <a:shade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MS PGothic" pitchFamily="34" charset="-128"/>
              </a:endParaRPr>
            </a:p>
          </p:txBody>
        </p:sp>
        <p:sp>
          <p:nvSpPr>
            <p:cNvPr id="9" name="Rectangle 4"/>
            <p:cNvSpPr/>
            <p:nvPr/>
          </p:nvSpPr>
          <p:spPr>
            <a:xfrm>
              <a:off x="411162" y="0"/>
              <a:ext cx="274638" cy="6858000"/>
            </a:xfrm>
            <a:prstGeom prst="rect">
              <a:avLst/>
            </a:prstGeom>
            <a:solidFill>
              <a:srgbClr val="000066">
                <a:alpha val="75000"/>
              </a:srgbClr>
            </a:solidFill>
            <a:ln>
              <a:solidFill>
                <a:schemeClr val="accent1">
                  <a:shade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MS PGothic" pitchFamily="34" charset="-128"/>
              </a:endParaRPr>
            </a:p>
          </p:txBody>
        </p:sp>
      </p:grpSp>
      <p:cxnSp>
        <p:nvCxnSpPr>
          <p:cNvPr id="1031" name="Straight Connector 6"/>
          <p:cNvCxnSpPr>
            <a:cxnSpLocks noChangeShapeType="1"/>
          </p:cNvCxnSpPr>
          <p:nvPr userDrawn="1"/>
        </p:nvCxnSpPr>
        <p:spPr bwMode="auto">
          <a:xfrm rot="10800000">
            <a:off x="4419600" y="908050"/>
            <a:ext cx="4267200" cy="1588"/>
          </a:xfrm>
          <a:prstGeom prst="line">
            <a:avLst/>
          </a:prstGeom>
          <a:noFill/>
          <a:ln w="25400">
            <a:solidFill>
              <a:srgbClr val="00CC00"/>
            </a:solidFill>
            <a:round/>
            <a:headEnd/>
            <a:tailEnd/>
          </a:ln>
          <a:effectLst>
            <a:outerShdw dist="38100" dir="8100000" algn="tr" rotWithShape="0">
              <a:srgbClr val="00CC00">
                <a:alpha val="39998"/>
              </a:srgbClr>
            </a:outerShdw>
          </a:effectLst>
        </p:spPr>
      </p:cxnSp>
      <p:pic>
        <p:nvPicPr>
          <p:cNvPr id="4104" name="Picture 1" descr="hcmr LOGOS new.psd"/>
          <p:cNvPicPr>
            <a:picLocks noChangeAspect="1"/>
          </p:cNvPicPr>
          <p:nvPr userDrawn="1"/>
        </p:nvPicPr>
        <p:blipFill>
          <a:blip r:embed="rId13" cstate="print"/>
          <a:srcRect/>
          <a:stretch>
            <a:fillRect/>
          </a:stretch>
        </p:blipFill>
        <p:spPr bwMode="auto">
          <a:xfrm>
            <a:off x="755650" y="44450"/>
            <a:ext cx="936625" cy="9271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hf hdr="0" ftr="0" dt="0"/>
  <p:txStyles>
    <p:titleStyle>
      <a:lvl1pPr algn="r" rtl="0" eaLnBrk="0" fontAlgn="base" hangingPunct="0">
        <a:spcBef>
          <a:spcPct val="0"/>
        </a:spcBef>
        <a:spcAft>
          <a:spcPct val="0"/>
        </a:spcAft>
        <a:defRPr sz="2800" b="1" kern="1200">
          <a:solidFill>
            <a:schemeClr val="tx1"/>
          </a:solidFill>
          <a:latin typeface="+mj-lt"/>
          <a:ea typeface="MS PGothic" pitchFamily="34" charset="-128"/>
          <a:cs typeface="MS PGothic"/>
        </a:defRPr>
      </a:lvl1pPr>
      <a:lvl2pPr algn="r" rtl="0" eaLnBrk="0" fontAlgn="base" hangingPunct="0">
        <a:spcBef>
          <a:spcPct val="0"/>
        </a:spcBef>
        <a:spcAft>
          <a:spcPct val="0"/>
        </a:spcAft>
        <a:defRPr sz="2800" b="1">
          <a:solidFill>
            <a:schemeClr val="tx1"/>
          </a:solidFill>
          <a:latin typeface="Calibri" charset="0"/>
          <a:ea typeface="MS PGothic" pitchFamily="34" charset="-128"/>
          <a:cs typeface="MS PGothic"/>
        </a:defRPr>
      </a:lvl2pPr>
      <a:lvl3pPr algn="r" rtl="0" eaLnBrk="0" fontAlgn="base" hangingPunct="0">
        <a:spcBef>
          <a:spcPct val="0"/>
        </a:spcBef>
        <a:spcAft>
          <a:spcPct val="0"/>
        </a:spcAft>
        <a:defRPr sz="2800" b="1">
          <a:solidFill>
            <a:schemeClr val="tx1"/>
          </a:solidFill>
          <a:latin typeface="Calibri" charset="0"/>
          <a:ea typeface="MS PGothic" pitchFamily="34" charset="-128"/>
          <a:cs typeface="MS PGothic"/>
        </a:defRPr>
      </a:lvl3pPr>
      <a:lvl4pPr algn="r" rtl="0" eaLnBrk="0" fontAlgn="base" hangingPunct="0">
        <a:spcBef>
          <a:spcPct val="0"/>
        </a:spcBef>
        <a:spcAft>
          <a:spcPct val="0"/>
        </a:spcAft>
        <a:defRPr sz="2800" b="1">
          <a:solidFill>
            <a:schemeClr val="tx1"/>
          </a:solidFill>
          <a:latin typeface="Calibri" charset="0"/>
          <a:ea typeface="MS PGothic" pitchFamily="34" charset="-128"/>
          <a:cs typeface="MS PGothic"/>
        </a:defRPr>
      </a:lvl4pPr>
      <a:lvl5pPr algn="r" rtl="0" eaLnBrk="0" fontAlgn="base" hangingPunct="0">
        <a:spcBef>
          <a:spcPct val="0"/>
        </a:spcBef>
        <a:spcAft>
          <a:spcPct val="0"/>
        </a:spcAft>
        <a:defRPr sz="2800" b="1">
          <a:solidFill>
            <a:schemeClr val="tx1"/>
          </a:solidFill>
          <a:latin typeface="Calibri" charset="0"/>
          <a:ea typeface="MS PGothic" pitchFamily="34" charset="-128"/>
          <a:cs typeface="MS PGothic"/>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S PGothic"/>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S PGothic"/>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tiff"/><Relationship Id="rId1" Type="http://schemas.openxmlformats.org/officeDocument/2006/relationships/slideLayout" Target="../slideLayouts/slideLayout7.xml"/><Relationship Id="rId2"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0.jpeg"/><Relationship Id="rId5" Type="http://schemas.openxmlformats.org/officeDocument/2006/relationships/image" Target="../media/image38.png"/><Relationship Id="rId1" Type="http://schemas.openxmlformats.org/officeDocument/2006/relationships/slideLayout" Target="../slideLayouts/slideLayout6.xml"/><Relationship Id="rId2" Type="http://schemas.openxmlformats.org/officeDocument/2006/relationships/image" Target="../media/image3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9.png"/><Relationship Id="rId3" Type="http://schemas.openxmlformats.org/officeDocument/2006/relationships/image" Target="../media/image4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www.marbigen.org/" TargetMode="External"/><Relationship Id="rId3"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jpe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15.xml.rels><?xml version="1.0" encoding="UTF-8" standalone="yes"?>
<Relationships xmlns="http://schemas.openxmlformats.org/package/2006/relationships"><Relationship Id="rId11" Type="http://schemas.openxmlformats.org/officeDocument/2006/relationships/image" Target="../media/image52.jpeg"/><Relationship Id="rId12" Type="http://schemas.openxmlformats.org/officeDocument/2006/relationships/image" Target="../media/image53.png"/><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44.png"/><Relationship Id="rId4" Type="http://schemas.openxmlformats.org/officeDocument/2006/relationships/image" Target="../media/image45.jpeg"/><Relationship Id="rId5" Type="http://schemas.openxmlformats.org/officeDocument/2006/relationships/image" Target="../media/image46.tiff"/><Relationship Id="rId6" Type="http://schemas.openxmlformats.org/officeDocument/2006/relationships/image" Target="../media/image47.jpeg"/><Relationship Id="rId7" Type="http://schemas.openxmlformats.org/officeDocument/2006/relationships/image" Target="../media/image48.tiff"/><Relationship Id="rId8" Type="http://schemas.openxmlformats.org/officeDocument/2006/relationships/image" Target="../media/image49.tiff"/><Relationship Id="rId9" Type="http://schemas.openxmlformats.org/officeDocument/2006/relationships/image" Target="../media/image50.jpeg"/><Relationship Id="rId10" Type="http://schemas.openxmlformats.org/officeDocument/2006/relationships/image" Target="../media/image51.jpeg"/></Relationships>
</file>

<file path=ppt/slides/_rels/slide16.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pn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6.tiff"/><Relationship Id="rId3" Type="http://schemas.openxmlformats.org/officeDocument/2006/relationships/image" Target="../media/image57.tiff"/></Relationships>
</file>

<file path=ppt/slides/_rels/slide18.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0.jpeg"/><Relationship Id="rId1" Type="http://schemas.openxmlformats.org/officeDocument/2006/relationships/slideLayout" Target="../slideLayouts/slideLayout6.xml"/><Relationship Id="rId2" Type="http://schemas.openxmlformats.org/officeDocument/2006/relationships/image" Target="../media/image5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1.jpe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3.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 Id="rId3" Type="http://schemas.openxmlformats.org/officeDocument/2006/relationships/image" Target="../media/image65.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7.png"/><Relationship Id="rId3" Type="http://schemas.openxmlformats.org/officeDocument/2006/relationships/image" Target="../media/image6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9.png"/><Relationship Id="rId3" Type="http://schemas.openxmlformats.org/officeDocument/2006/relationships/image" Target="../media/image70.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image" Target="../media/image8.jpeg"/><Relationship Id="rId9" Type="http://schemas.openxmlformats.org/officeDocument/2006/relationships/image" Target="../media/image9.png"/><Relationship Id="rId10" Type="http://schemas.openxmlformats.org/officeDocument/2006/relationships/image" Target="../media/image10.jpeg"/><Relationship Id="rId11" Type="http://schemas.openxmlformats.org/officeDocument/2006/relationships/image" Target="../media/image11.jpeg"/><Relationship Id="rId1" Type="http://schemas.openxmlformats.org/officeDocument/2006/relationships/slideLayout" Target="../slideLayouts/slideLayout6.xml"/><Relationship Id="rId2" Type="http://schemas.openxmlformats.org/officeDocument/2006/relationships/image" Target="../media/image5.png"/></Relationships>
</file>

<file path=ppt/slides/_rels/slide4.xml.rels><?xml version="1.0" encoding="UTF-8" standalone="yes"?>
<Relationships xmlns="http://schemas.openxmlformats.org/package/2006/relationships"><Relationship Id="rId11" Type="http://schemas.openxmlformats.org/officeDocument/2006/relationships/image" Target="../media/image19.jpeg"/><Relationship Id="rId12" Type="http://schemas.openxmlformats.org/officeDocument/2006/relationships/image" Target="../media/image20.jpeg"/><Relationship Id="rId13" Type="http://schemas.openxmlformats.org/officeDocument/2006/relationships/image" Target="../media/image21.png"/><Relationship Id="rId1" Type="http://schemas.microsoft.com/office/2007/relationships/media" Target="file:///\\localhost\Users\antoniosmagoulas\Documents\Backup_AntMagUSB\Evaluation%25202013-14\Presentations%2520main\HCMR.mp4" TargetMode="External"/><Relationship Id="rId2" Type="http://schemas.openxmlformats.org/officeDocument/2006/relationships/video" Target="file:///\\localhost\Users\antoniosmagoulas\Documents\Backup_AntMagUSB\Evaluation%25202013-14\Presentations%2520main\HCMR.mp4" TargetMode="External"/><Relationship Id="rId3" Type="http://schemas.openxmlformats.org/officeDocument/2006/relationships/slideLayout" Target="../slideLayouts/slideLayout6.xml"/><Relationship Id="rId4" Type="http://schemas.openxmlformats.org/officeDocument/2006/relationships/image" Target="../media/image12.jpe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8" Type="http://schemas.openxmlformats.org/officeDocument/2006/relationships/image" Target="../media/image16.jpeg"/><Relationship Id="rId9" Type="http://schemas.openxmlformats.org/officeDocument/2006/relationships/image" Target="../media/image17.jpeg"/><Relationship Id="rId10"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image" Target="../media/image23.wmf"/><Relationship Id="rId4" Type="http://schemas.openxmlformats.org/officeDocument/2006/relationships/image" Target="../media/image24.jpeg"/><Relationship Id="rId5" Type="http://schemas.openxmlformats.org/officeDocument/2006/relationships/image" Target="../media/image21.png"/><Relationship Id="rId1" Type="http://schemas.openxmlformats.org/officeDocument/2006/relationships/slideLayout" Target="../slideLayouts/slideLayout6.xml"/><Relationship Id="rId2" Type="http://schemas.openxmlformats.org/officeDocument/2006/relationships/image" Target="../media/image22.jpeg"/></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5" Type="http://schemas.openxmlformats.org/officeDocument/2006/relationships/image" Target="../media/image21.png"/><Relationship Id="rId1" Type="http://schemas.openxmlformats.org/officeDocument/2006/relationships/slideLayout" Target="../slideLayouts/slideLayout6.xml"/><Relationship Id="rId2" Type="http://schemas.openxmlformats.org/officeDocument/2006/relationships/image" Target="../media/image2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jpe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6.xml"/><Relationship Id="rId2"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5" Type="http://schemas.openxmlformats.org/officeDocument/2006/relationships/image" Target="../media/image36.wmf"/><Relationship Id="rId6" Type="http://schemas.openxmlformats.org/officeDocument/2006/relationships/image" Target="../media/image37.jpeg"/><Relationship Id="rId1" Type="http://schemas.openxmlformats.org/officeDocument/2006/relationships/slideLayout" Target="../slideLayouts/slideLayout6.xml"/><Relationship Id="rId2"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G:\Photos - Pictures IMBBC APO STERIWTH_HCMR Brochure_30-04-15\P7032319.jpeg"/>
          <p:cNvPicPr>
            <a:picLocks noChangeAspect="1" noChangeArrowheads="1"/>
          </p:cNvPicPr>
          <p:nvPr/>
        </p:nvPicPr>
        <p:blipFill>
          <a:blip r:embed="rId2"/>
          <a:srcRect/>
          <a:stretch>
            <a:fillRect/>
          </a:stretch>
        </p:blipFill>
        <p:spPr bwMode="auto">
          <a:xfrm>
            <a:off x="705019" y="1"/>
            <a:ext cx="8748712" cy="6858000"/>
          </a:xfrm>
          <a:prstGeom prst="rect">
            <a:avLst/>
          </a:prstGeom>
          <a:noFill/>
        </p:spPr>
      </p:pic>
      <p:sp>
        <p:nvSpPr>
          <p:cNvPr id="5122" name="5 - Θέση αριθμού διαφάνειας"/>
          <p:cNvSpPr>
            <a:spLocks noGrp="1"/>
          </p:cNvSpPr>
          <p:nvPr>
            <p:ph type="sldNum" sz="quarter" idx="12"/>
          </p:nvPr>
        </p:nvSpPr>
        <p:spPr bwMode="auto">
          <a:noFill/>
          <a:ln>
            <a:miter lim="800000"/>
            <a:headEnd/>
            <a:tailEnd/>
          </a:ln>
        </p:spPr>
        <p:txBody>
          <a:bodyPr/>
          <a:lstStyle/>
          <a:p>
            <a:fld id="{A2182578-6DA5-4E30-939F-D5E72F340D98}" type="slidenum">
              <a:rPr lang="el-GR" smtClean="0"/>
              <a:pPr/>
              <a:t>1</a:t>
            </a:fld>
            <a:endParaRPr lang="el-GR" smtClean="0"/>
          </a:p>
        </p:txBody>
      </p:sp>
      <p:sp>
        <p:nvSpPr>
          <p:cNvPr id="2050" name="Title 1"/>
          <p:cNvSpPr>
            <a:spLocks noGrp="1"/>
          </p:cNvSpPr>
          <p:nvPr>
            <p:ph type="ctrTitle" idx="4294967295"/>
          </p:nvPr>
        </p:nvSpPr>
        <p:spPr>
          <a:xfrm>
            <a:off x="4644008" y="4822750"/>
            <a:ext cx="4553118" cy="1359098"/>
          </a:xfrm>
        </p:spPr>
        <p:txBody>
          <a:bodyPr/>
          <a:lstStyle/>
          <a:p>
            <a:pPr algn="ctr" eaLnBrk="1" hangingPunct="1">
              <a:defRPr/>
            </a:pPr>
            <a:r>
              <a:rPr lang="en-US" sz="2000" dirty="0" smtClean="0">
                <a:solidFill>
                  <a:srgbClr val="000066"/>
                </a:solidFill>
                <a:effectLst>
                  <a:outerShdw blurRad="38100" dist="38100" dir="2700000" algn="tl">
                    <a:srgbClr val="C0C0C0"/>
                  </a:outerShdw>
                </a:effectLst>
                <a:cs typeface="+mj-cs"/>
              </a:rPr>
              <a:t> </a:t>
            </a:r>
            <a:r>
              <a:rPr lang="en-US" sz="2000" dirty="0" smtClean="0">
                <a:solidFill>
                  <a:schemeClr val="bg1"/>
                </a:solidFill>
                <a:effectLst>
                  <a:outerShdw blurRad="38100" dist="38100" dir="2700000" algn="tl">
                    <a:srgbClr val="C0C0C0"/>
                  </a:outerShdw>
                </a:effectLst>
                <a:cs typeface="+mj-cs"/>
              </a:rPr>
              <a:t>HCMR</a:t>
            </a:r>
            <a:r>
              <a:rPr lang="en-US" sz="2000" dirty="0" smtClean="0">
                <a:solidFill>
                  <a:srgbClr val="000066"/>
                </a:solidFill>
                <a:effectLst>
                  <a:outerShdw blurRad="38100" dist="38100" dir="2700000" algn="tl">
                    <a:srgbClr val="C0C0C0"/>
                  </a:outerShdw>
                </a:effectLst>
                <a:cs typeface="+mj-cs"/>
              </a:rPr>
              <a:t>, </a:t>
            </a:r>
            <a:r>
              <a:rPr lang="en-US" sz="2000" dirty="0" smtClean="0">
                <a:solidFill>
                  <a:schemeClr val="bg1"/>
                </a:solidFill>
                <a:effectLst>
                  <a:outerShdw blurRad="38100" dist="38100" dir="2700000" algn="tl">
                    <a:srgbClr val="C0C0C0"/>
                  </a:outerShdw>
                </a:effectLst>
                <a:cs typeface="+mj-cs"/>
              </a:rPr>
              <a:t>Heraklion, Crete</a:t>
            </a:r>
            <a:endParaRPr lang="el-GR" sz="2000" dirty="0" smtClean="0">
              <a:solidFill>
                <a:schemeClr val="bg1"/>
              </a:solidFill>
              <a:effectLst>
                <a:outerShdw blurRad="38100" dist="38100" dir="2700000" algn="tl">
                  <a:srgbClr val="C0C0C0"/>
                </a:outerShdw>
              </a:effectLst>
              <a:cs typeface="+mj-cs"/>
            </a:endParaRPr>
          </a:p>
        </p:txBody>
      </p:sp>
      <p:sp>
        <p:nvSpPr>
          <p:cNvPr id="4" name="Rectangle 3"/>
          <p:cNvSpPr/>
          <p:nvPr/>
        </p:nvSpPr>
        <p:spPr bwMode="auto">
          <a:xfrm>
            <a:off x="0" y="0"/>
            <a:ext cx="274638" cy="6858000"/>
          </a:xfrm>
          <a:prstGeom prst="rect">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MS PGothic" pitchFamily="34" charset="-128"/>
            </a:endParaRPr>
          </a:p>
        </p:txBody>
      </p:sp>
      <p:sp>
        <p:nvSpPr>
          <p:cNvPr id="12" name="11 - TextBox"/>
          <p:cNvSpPr txBox="1"/>
          <p:nvPr/>
        </p:nvSpPr>
        <p:spPr>
          <a:xfrm>
            <a:off x="5940152" y="5805264"/>
            <a:ext cx="2286000" cy="369332"/>
          </a:xfrm>
          <a:prstGeom prst="rect">
            <a:avLst/>
          </a:prstGeom>
          <a:noFill/>
        </p:spPr>
        <p:txBody>
          <a:bodyPr wrap="square">
            <a:spAutoFit/>
          </a:bodyPr>
          <a:lstStyle/>
          <a:p>
            <a:pPr>
              <a:defRPr/>
            </a:pPr>
            <a:r>
              <a:rPr lang="en-US" dirty="0" smtClean="0">
                <a:solidFill>
                  <a:schemeClr val="bg1"/>
                </a:solidFill>
                <a:effectLst>
                  <a:outerShdw blurRad="38100" dist="38100" dir="2700000" algn="tl">
                    <a:srgbClr val="C0C0C0"/>
                  </a:outerShdw>
                </a:effectLst>
                <a:latin typeface="Calibri" pitchFamily="34" charset="0"/>
                <a:cs typeface="Arial" pitchFamily="34" charset="0"/>
              </a:rPr>
              <a:t>15 - 16  June, 2017</a:t>
            </a:r>
            <a:endParaRPr lang="el-GR" dirty="0">
              <a:solidFill>
                <a:schemeClr val="bg1"/>
              </a:solidFill>
              <a:effectLst>
                <a:outerShdw blurRad="38100" dist="38100" dir="2700000" algn="tl">
                  <a:srgbClr val="C0C0C0"/>
                </a:outerShdw>
              </a:effectLst>
              <a:latin typeface="Calibri" pitchFamily="34" charset="0"/>
              <a:cs typeface="Arial" pitchFamily="34" charset="0"/>
            </a:endParaRPr>
          </a:p>
        </p:txBody>
      </p:sp>
      <p:sp>
        <p:nvSpPr>
          <p:cNvPr id="6151" name="Text Box 14"/>
          <p:cNvSpPr txBox="1">
            <a:spLocks noChangeArrowheads="1"/>
          </p:cNvSpPr>
          <p:nvPr/>
        </p:nvSpPr>
        <p:spPr bwMode="auto">
          <a:xfrm>
            <a:off x="6012160" y="4176137"/>
            <a:ext cx="2441575" cy="400050"/>
          </a:xfrm>
          <a:prstGeom prst="rect">
            <a:avLst/>
          </a:prstGeom>
          <a:noFill/>
          <a:ln>
            <a:noFill/>
          </a:ln>
          <a:extLst/>
        </p:spPr>
        <p:txBody>
          <a:bodyPr wrap="none">
            <a:spAutoFit/>
          </a:bodyPr>
          <a:lstStyle/>
          <a:p>
            <a:pPr>
              <a:defRPr/>
            </a:pPr>
            <a:r>
              <a:rPr lang="en-US" sz="2000" dirty="0">
                <a:solidFill>
                  <a:schemeClr val="bg1"/>
                </a:solidFill>
                <a:effectLst>
                  <a:outerShdw blurRad="38100" dist="38100" dir="2700000" algn="tl">
                    <a:srgbClr val="C0C0C0"/>
                  </a:outerShdw>
                </a:effectLst>
                <a:latin typeface="Calibri" pitchFamily="34" charset="0"/>
                <a:cs typeface="Arial" pitchFamily="34" charset="0"/>
              </a:rPr>
              <a:t>A. Magoulas, Director</a:t>
            </a:r>
            <a:endParaRPr lang="el-GR" sz="2000" dirty="0">
              <a:solidFill>
                <a:schemeClr val="bg1"/>
              </a:solidFill>
              <a:effectLst>
                <a:outerShdw blurRad="38100" dist="38100" dir="2700000" algn="tl">
                  <a:srgbClr val="C0C0C0"/>
                </a:outerShdw>
              </a:effectLst>
              <a:latin typeface="Calibri" pitchFamily="34" charset="0"/>
              <a:cs typeface="Arial" pitchFamily="34" charset="0"/>
            </a:endParaRPr>
          </a:p>
        </p:txBody>
      </p:sp>
      <p:sp>
        <p:nvSpPr>
          <p:cNvPr id="13" name="Rectangle 4"/>
          <p:cNvSpPr/>
          <p:nvPr/>
        </p:nvSpPr>
        <p:spPr bwMode="auto">
          <a:xfrm>
            <a:off x="411163" y="0"/>
            <a:ext cx="274637" cy="6858000"/>
          </a:xfrm>
          <a:prstGeom prst="rect">
            <a:avLst/>
          </a:prstGeom>
          <a:solidFill>
            <a:srgbClr val="000066">
              <a:alpha val="75000"/>
            </a:srgbClr>
          </a:solidFill>
          <a:ln>
            <a:solidFill>
              <a:schemeClr val="accent1">
                <a:shade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MS PGothic" pitchFamily="34" charset="-128"/>
            </a:endParaRPr>
          </a:p>
        </p:txBody>
      </p:sp>
      <p:sp>
        <p:nvSpPr>
          <p:cNvPr id="2" name="Subtitle 2"/>
          <p:cNvSpPr txBox="1">
            <a:spLocks/>
          </p:cNvSpPr>
          <p:nvPr/>
        </p:nvSpPr>
        <p:spPr>
          <a:xfrm>
            <a:off x="701675" y="1854139"/>
            <a:ext cx="8419669" cy="2227065"/>
          </a:xfrm>
          <a:prstGeom prst="rect">
            <a:avLst/>
          </a:prstGeom>
        </p:spPr>
        <p:txBody>
          <a:bodyPr/>
          <a:lstStyle/>
          <a:p>
            <a:pPr algn="ctr">
              <a:spcBef>
                <a:spcPct val="20000"/>
              </a:spcBef>
            </a:pPr>
            <a:r>
              <a:rPr lang="en-US" sz="2800" b="1" dirty="0">
                <a:solidFill>
                  <a:schemeClr val="bg1"/>
                </a:solidFill>
                <a:effectLst>
                  <a:outerShdw blurRad="38100" dist="38100" dir="2700000" algn="tl">
                    <a:srgbClr val="C0C0C0"/>
                  </a:outerShdw>
                </a:effectLst>
                <a:latin typeface="Calibri" pitchFamily="34" charset="0"/>
              </a:rPr>
              <a:t>Hellenic Centre for Marine </a:t>
            </a:r>
            <a:r>
              <a:rPr lang="en-US" sz="2800" b="1" dirty="0" smtClean="0">
                <a:solidFill>
                  <a:schemeClr val="bg1"/>
                </a:solidFill>
                <a:effectLst>
                  <a:outerShdw blurRad="38100" dist="38100" dir="2700000" algn="tl">
                    <a:srgbClr val="C0C0C0"/>
                  </a:outerShdw>
                </a:effectLst>
                <a:latin typeface="Calibri" pitchFamily="34" charset="0"/>
              </a:rPr>
              <a:t>Research</a:t>
            </a:r>
          </a:p>
          <a:p>
            <a:pPr algn="ctr">
              <a:spcBef>
                <a:spcPct val="20000"/>
              </a:spcBef>
            </a:pPr>
            <a:r>
              <a:rPr lang="en-US" sz="2800" b="1" dirty="0" smtClean="0">
                <a:solidFill>
                  <a:schemeClr val="bg1"/>
                </a:solidFill>
                <a:effectLst>
                  <a:outerShdw blurRad="38100" dist="38100" dir="2700000" algn="tl">
                    <a:srgbClr val="C0C0C0"/>
                  </a:outerShdw>
                </a:effectLst>
                <a:latin typeface="Calibri" pitchFamily="34" charset="0"/>
              </a:rPr>
              <a:t> </a:t>
            </a:r>
            <a:r>
              <a:rPr lang="en-US" sz="2800" b="1" dirty="0">
                <a:solidFill>
                  <a:schemeClr val="bg1"/>
                </a:solidFill>
                <a:effectLst>
                  <a:outerShdw blurRad="38100" dist="38100" dir="2700000" algn="tl">
                    <a:srgbClr val="C0C0C0"/>
                  </a:outerShdw>
                </a:effectLst>
                <a:latin typeface="Calibri" pitchFamily="34" charset="0"/>
              </a:rPr>
              <a:t>(HCMR)</a:t>
            </a:r>
          </a:p>
          <a:p>
            <a:pPr algn="ctr">
              <a:spcBef>
                <a:spcPct val="20000"/>
              </a:spcBef>
            </a:pPr>
            <a:r>
              <a:rPr lang="en-US" sz="2600" b="1" dirty="0" smtClean="0">
                <a:solidFill>
                  <a:schemeClr val="bg1"/>
                </a:solidFill>
                <a:effectLst>
                  <a:outerShdw blurRad="38100" dist="38100" dir="2700000" algn="tl">
                    <a:srgbClr val="C0C0C0"/>
                  </a:outerShdw>
                </a:effectLst>
                <a:latin typeface="Calibri" pitchFamily="34" charset="0"/>
              </a:rPr>
              <a:t>Institute of Marine Biology, Biotechnology and Aquaculture </a:t>
            </a:r>
            <a:r>
              <a:rPr lang="en-US" sz="2800" b="1" dirty="0" smtClean="0">
                <a:solidFill>
                  <a:schemeClr val="bg1"/>
                </a:solidFill>
                <a:effectLst>
                  <a:outerShdw blurRad="38100" dist="38100" dir="2700000" algn="tl">
                    <a:srgbClr val="C0C0C0"/>
                  </a:outerShdw>
                </a:effectLst>
                <a:latin typeface="Calibri" pitchFamily="34" charset="0"/>
              </a:rPr>
              <a:t>(IMBBC) </a:t>
            </a:r>
          </a:p>
        </p:txBody>
      </p:sp>
      <p:sp>
        <p:nvSpPr>
          <p:cNvPr id="8" name="Title 1"/>
          <p:cNvSpPr txBox="1">
            <a:spLocks/>
          </p:cNvSpPr>
          <p:nvPr/>
        </p:nvSpPr>
        <p:spPr bwMode="auto">
          <a:xfrm>
            <a:off x="4427538" y="44450"/>
            <a:ext cx="4392612" cy="971550"/>
          </a:xfrm>
          <a:prstGeom prst="rect">
            <a:avLst/>
          </a:prstGeom>
          <a:noFill/>
          <a:ln>
            <a:noFill/>
          </a:ln>
          <a:extLst/>
        </p:spPr>
        <p:txBody>
          <a:bodyPr anchor="ctr"/>
          <a:lstStyle/>
          <a:p>
            <a:pPr algn="ctr">
              <a:defRPr/>
            </a:pPr>
            <a:r>
              <a:rPr lang="en-US" sz="2800" dirty="0">
                <a:solidFill>
                  <a:srgbClr val="000066"/>
                </a:solidFill>
                <a:effectLst>
                  <a:outerShdw blurRad="38100" dist="38100" dir="2700000" algn="tl">
                    <a:srgbClr val="C0C0C0"/>
                  </a:outerShdw>
                </a:effectLst>
                <a:latin typeface="Calibri" pitchFamily="34" charset="0"/>
              </a:rPr>
              <a:t/>
            </a:r>
            <a:br>
              <a:rPr lang="en-US" sz="2800" dirty="0">
                <a:solidFill>
                  <a:srgbClr val="000066"/>
                </a:solidFill>
                <a:effectLst>
                  <a:outerShdw blurRad="38100" dist="38100" dir="2700000" algn="tl">
                    <a:srgbClr val="C0C0C0"/>
                  </a:outerShdw>
                </a:effectLst>
                <a:latin typeface="Calibri" pitchFamily="34" charset="0"/>
              </a:rPr>
            </a:br>
            <a:endParaRPr lang="el-GR" sz="2800" b="1" dirty="0">
              <a:solidFill>
                <a:srgbClr val="000066"/>
              </a:solidFill>
              <a:effectLst>
                <a:outerShdw blurRad="38100" dist="38100" dir="2700000" algn="tl">
                  <a:srgbClr val="C0C0C0"/>
                </a:outerShdw>
              </a:effectLst>
              <a:latin typeface="Calibri" pitchFamily="34" charset="0"/>
            </a:endParaRPr>
          </a:p>
        </p:txBody>
      </p:sp>
      <p:sp>
        <p:nvSpPr>
          <p:cNvPr id="5130" name="Text Box 9"/>
          <p:cNvSpPr txBox="1">
            <a:spLocks noChangeArrowheads="1"/>
          </p:cNvSpPr>
          <p:nvPr/>
        </p:nvSpPr>
        <p:spPr bwMode="auto">
          <a:xfrm>
            <a:off x="395288" y="6491288"/>
            <a:ext cx="184150" cy="366712"/>
          </a:xfrm>
          <a:prstGeom prst="rect">
            <a:avLst/>
          </a:prstGeom>
          <a:noFill/>
          <a:ln w="9525">
            <a:noFill/>
            <a:miter lim="800000"/>
            <a:headEnd/>
            <a:tailEnd/>
          </a:ln>
          <a:effectLst>
            <a:prstShdw prst="shdw13" dist="53882" dir="13500000">
              <a:schemeClr val="bg2">
                <a:alpha val="50000"/>
              </a:schemeClr>
            </a:prstShdw>
          </a:effectLst>
        </p:spPr>
        <p:txBody>
          <a:bodyPr wrap="none">
            <a:spAutoFit/>
          </a:bodyPr>
          <a:lstStyle/>
          <a:p>
            <a:endParaRPr lang="el-GR"/>
          </a:p>
        </p:txBody>
      </p:sp>
      <p:sp>
        <p:nvSpPr>
          <p:cNvPr id="5131" name="Text Box 10"/>
          <p:cNvSpPr txBox="1">
            <a:spLocks noChangeArrowheads="1"/>
          </p:cNvSpPr>
          <p:nvPr/>
        </p:nvSpPr>
        <p:spPr bwMode="auto">
          <a:xfrm>
            <a:off x="0" y="6491288"/>
            <a:ext cx="184150" cy="366712"/>
          </a:xfrm>
          <a:prstGeom prst="rect">
            <a:avLst/>
          </a:prstGeom>
          <a:noFill/>
          <a:ln w="9525">
            <a:noFill/>
            <a:miter lim="800000"/>
            <a:headEnd/>
            <a:tailEnd/>
          </a:ln>
          <a:effectLst>
            <a:prstShdw prst="shdw13" dist="53882" dir="13500000">
              <a:schemeClr val="bg2">
                <a:alpha val="50000"/>
              </a:schemeClr>
            </a:prstShdw>
          </a:effectLst>
        </p:spPr>
        <p:txBody>
          <a:bodyPr wrap="none">
            <a:spAutoFit/>
          </a:bodyPr>
          <a:lstStyle/>
          <a:p>
            <a:endParaRPr lang="el-GR"/>
          </a:p>
        </p:txBody>
      </p:sp>
      <p:pic>
        <p:nvPicPr>
          <p:cNvPr id="5" name="Picture 4"/>
          <p:cNvPicPr>
            <a:picLocks noChangeAspect="1"/>
          </p:cNvPicPr>
          <p:nvPr/>
        </p:nvPicPr>
        <p:blipFill>
          <a:blip r:embed="rId3"/>
          <a:stretch>
            <a:fillRect/>
          </a:stretch>
        </p:blipFill>
        <p:spPr>
          <a:xfrm>
            <a:off x="1014569" y="4657309"/>
            <a:ext cx="2433838" cy="1624587"/>
          </a:xfrm>
          <a:prstGeom prst="rect">
            <a:avLst/>
          </a:prstGeom>
        </p:spPr>
      </p:pic>
      <p:pic>
        <p:nvPicPr>
          <p:cNvPr id="15" name="Picture 14"/>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27585" y="125045"/>
            <a:ext cx="1512168" cy="1368486"/>
          </a:xfrm>
          <a:prstGeom prst="rect">
            <a:avLst/>
          </a:prstGeom>
        </p:spPr>
      </p:pic>
      <p:sp>
        <p:nvSpPr>
          <p:cNvPr id="17" name="Rectangle 16"/>
          <p:cNvSpPr/>
          <p:nvPr/>
        </p:nvSpPr>
        <p:spPr>
          <a:xfrm>
            <a:off x="5848709" y="154820"/>
            <a:ext cx="3150109" cy="892552"/>
          </a:xfrm>
          <a:prstGeom prst="rect">
            <a:avLst/>
          </a:prstGeom>
          <a:solidFill>
            <a:schemeClr val="bg1"/>
          </a:solidFill>
        </p:spPr>
        <p:txBody>
          <a:bodyPr wrap="square">
            <a:spAutoFit/>
          </a:bodyPr>
          <a:lstStyle/>
          <a:p>
            <a:pPr algn="ctr">
              <a:spcAft>
                <a:spcPts val="0"/>
              </a:spcAft>
            </a:pPr>
            <a:r>
              <a:rPr lang="en-US" sz="2400" b="1" dirty="0">
                <a:solidFill>
                  <a:srgbClr val="0070C0"/>
                </a:solidFill>
                <a:latin typeface="Cambria" charset="0"/>
                <a:ea typeface="MS Mincho" charset="-128"/>
                <a:cs typeface="Times New Roman" charset="0"/>
              </a:rPr>
              <a:t>IMBBC</a:t>
            </a:r>
          </a:p>
          <a:p>
            <a:pPr algn="ctr">
              <a:spcAft>
                <a:spcPts val="0"/>
              </a:spcAft>
            </a:pPr>
            <a:r>
              <a:rPr lang="en-US" sz="1400" dirty="0">
                <a:latin typeface="Cambria" charset="0"/>
                <a:ea typeface="MS Mincho" charset="-128"/>
                <a:cs typeface="Times New Roman" charset="0"/>
              </a:rPr>
              <a:t>Institute of Marine Biology,</a:t>
            </a:r>
          </a:p>
          <a:p>
            <a:pPr algn="ctr"/>
            <a:r>
              <a:rPr lang="en-US" sz="1400" dirty="0">
                <a:latin typeface="Cambria" charset="0"/>
                <a:ea typeface="MS Mincho" charset="-128"/>
                <a:cs typeface="Times New Roman" charset="0"/>
              </a:rPr>
              <a:t>Biotechnology </a:t>
            </a:r>
            <a:r>
              <a:rPr lang="en-US" sz="1400" dirty="0" smtClean="0">
                <a:latin typeface="Cambria" charset="0"/>
                <a:ea typeface="MS Mincho" charset="-128"/>
                <a:cs typeface="Times New Roman" charset="0"/>
              </a:rPr>
              <a:t>and </a:t>
            </a:r>
            <a:r>
              <a:rPr lang="en-US" sz="1400" dirty="0">
                <a:latin typeface="Cambria" charset="0"/>
                <a:ea typeface="MS Mincho" charset="-128"/>
                <a:cs typeface="Times New Roman" charset="0"/>
              </a:rPr>
              <a:t>Aquaculture</a:t>
            </a:r>
            <a:r>
              <a:rPr lang="en-US" sz="1400" dirty="0"/>
              <a:t>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5 - Θέση αριθμού διαφάνειας"/>
          <p:cNvSpPr>
            <a:spLocks noGrp="1"/>
          </p:cNvSpPr>
          <p:nvPr>
            <p:ph type="sldNum" sz="quarter" idx="12"/>
          </p:nvPr>
        </p:nvSpPr>
        <p:spPr bwMode="auto">
          <a:noFill/>
          <a:ln>
            <a:miter lim="800000"/>
            <a:headEnd/>
            <a:tailEnd/>
          </a:ln>
        </p:spPr>
        <p:txBody>
          <a:bodyPr/>
          <a:lstStyle/>
          <a:p>
            <a:fld id="{E367960F-DC59-46ED-BB53-31DCDC5E8003}" type="slidenum">
              <a:rPr lang="el-GR" smtClean="0"/>
              <a:pPr/>
              <a:t>10</a:t>
            </a:fld>
            <a:endParaRPr lang="el-GR" smtClean="0"/>
          </a:p>
        </p:txBody>
      </p:sp>
      <p:sp>
        <p:nvSpPr>
          <p:cNvPr id="3" name="2 - Ορθογώνιο"/>
          <p:cNvSpPr/>
          <p:nvPr/>
        </p:nvSpPr>
        <p:spPr>
          <a:xfrm>
            <a:off x="1042988" y="1406525"/>
            <a:ext cx="1227137" cy="461963"/>
          </a:xfrm>
          <a:prstGeom prst="rect">
            <a:avLst/>
          </a:prstGeom>
        </p:spPr>
        <p:txBody>
          <a:bodyPr wrap="none">
            <a:spAutoFit/>
          </a:bodyPr>
          <a:lstStyle/>
          <a:p>
            <a:pPr>
              <a:defRPr/>
            </a:pPr>
            <a:r>
              <a:rPr lang="en-US" sz="2400" b="1" dirty="0">
                <a:solidFill>
                  <a:srgbClr val="00CC00"/>
                </a:solidFill>
                <a:effectLst>
                  <a:outerShdw blurRad="38100" dist="38100" dir="2700000" algn="tl">
                    <a:srgbClr val="C0C0C0"/>
                  </a:outerShdw>
                </a:effectLst>
                <a:latin typeface="+mn-lt"/>
                <a:cs typeface="Arial" charset="0"/>
              </a:rPr>
              <a:t>Services</a:t>
            </a:r>
          </a:p>
        </p:txBody>
      </p:sp>
      <p:sp>
        <p:nvSpPr>
          <p:cNvPr id="25605" name="Text Box 6"/>
          <p:cNvSpPr txBox="1">
            <a:spLocks noChangeArrowheads="1"/>
          </p:cNvSpPr>
          <p:nvPr/>
        </p:nvSpPr>
        <p:spPr bwMode="auto">
          <a:xfrm>
            <a:off x="1187624" y="1892661"/>
            <a:ext cx="7004050" cy="3046988"/>
          </a:xfrm>
          <a:prstGeom prst="rect">
            <a:avLst/>
          </a:prstGeom>
          <a:noFill/>
          <a:ln w="9525">
            <a:noFill/>
            <a:miter lim="800000"/>
            <a:headEnd/>
            <a:tailEnd/>
          </a:ln>
          <a:effectLst>
            <a:prstShdw prst="shdw13" dist="53882" dir="13500000">
              <a:schemeClr val="bg2">
                <a:alpha val="50000"/>
              </a:schemeClr>
            </a:prstShdw>
          </a:effectLst>
        </p:spPr>
        <p:txBody>
          <a:bodyPr>
            <a:spAutoFit/>
          </a:bodyPr>
          <a:lstStyle/>
          <a:p>
            <a:pPr marL="285750" indent="-285750">
              <a:buFont typeface="Wingdings" pitchFamily="2" charset="2"/>
              <a:buChar char="§"/>
            </a:pPr>
            <a:r>
              <a:rPr lang="en-US" sz="2400" dirty="0">
                <a:latin typeface="Calibri" pitchFamily="34" charset="0"/>
              </a:rPr>
              <a:t>Species identification and authentication of origin by use of genetic methods</a:t>
            </a:r>
          </a:p>
          <a:p>
            <a:pPr marL="285750" indent="-285750">
              <a:buFont typeface="Wingdings" pitchFamily="2" charset="2"/>
              <a:buChar char="§"/>
            </a:pPr>
            <a:r>
              <a:rPr lang="en-GB" sz="2400" dirty="0">
                <a:latin typeface="Calibri" pitchFamily="34" charset="0"/>
              </a:rPr>
              <a:t>Quality assessment of marine and fresh </a:t>
            </a:r>
            <a:r>
              <a:rPr lang="en-GB" sz="2400" dirty="0" smtClean="0">
                <a:latin typeface="Calibri" pitchFamily="34" charset="0"/>
              </a:rPr>
              <a:t>waters, bathing </a:t>
            </a:r>
            <a:r>
              <a:rPr lang="en-GB" sz="2400" dirty="0">
                <a:latin typeface="Calibri" pitchFamily="34" charset="0"/>
              </a:rPr>
              <a:t>sea waters (service to the authorities), drinking water (service to bottling companies)</a:t>
            </a:r>
          </a:p>
          <a:p>
            <a:pPr marL="285750" indent="-285750">
              <a:buFont typeface="Wingdings" pitchFamily="2" charset="2"/>
              <a:buChar char="§"/>
            </a:pPr>
            <a:r>
              <a:rPr lang="en-GB" sz="2400" dirty="0">
                <a:latin typeface="Calibri" pitchFamily="34" charset="0"/>
              </a:rPr>
              <a:t>Parentage identification and MAS in aquaculture</a:t>
            </a:r>
          </a:p>
          <a:p>
            <a:pPr marL="285750" indent="-285750">
              <a:buFont typeface="Wingdings" pitchFamily="2" charset="2"/>
              <a:buChar char="§"/>
            </a:pPr>
            <a:r>
              <a:rPr lang="en-GB" sz="2400" dirty="0">
                <a:latin typeface="Calibri" pitchFamily="34" charset="0"/>
              </a:rPr>
              <a:t>Technical assistance to fish farms (husbandry, pathology)</a:t>
            </a:r>
            <a:endParaRPr lang="el-GR" sz="2400" dirty="0">
              <a:latin typeface="Calibri" pitchFamily="34" charset="0"/>
            </a:endParaRPr>
          </a:p>
        </p:txBody>
      </p:sp>
      <p:sp>
        <p:nvSpPr>
          <p:cNvPr id="25607" name="Title 1"/>
          <p:cNvSpPr>
            <a:spLocks noGrp="1"/>
          </p:cNvSpPr>
          <p:nvPr>
            <p:ph type="title"/>
          </p:nvPr>
        </p:nvSpPr>
        <p:spPr>
          <a:xfrm>
            <a:off x="971550" y="44450"/>
            <a:ext cx="7848600" cy="944563"/>
          </a:xfrm>
        </p:spPr>
        <p:txBody>
          <a:bodyPr/>
          <a:lstStyle/>
          <a:p>
            <a:pPr eaLnBrk="1" hangingPunct="1"/>
            <a:r>
              <a:rPr lang="en-US" sz="2400" smtClean="0">
                <a:solidFill>
                  <a:srgbClr val="000066"/>
                </a:solidFill>
              </a:rPr>
              <a:t>Institute of Marine Biology,</a:t>
            </a:r>
            <a:br>
              <a:rPr lang="en-US" sz="2400" smtClean="0">
                <a:solidFill>
                  <a:srgbClr val="000066"/>
                </a:solidFill>
              </a:rPr>
            </a:br>
            <a:r>
              <a:rPr lang="en-US" sz="2400" smtClean="0">
                <a:solidFill>
                  <a:srgbClr val="000066"/>
                </a:solidFill>
              </a:rPr>
              <a:t>Biotechnology and Aquaculture (IMBBC)</a:t>
            </a:r>
            <a:endParaRPr lang="el-GR" sz="2400" smtClean="0">
              <a:solidFill>
                <a:srgbClr val="000066"/>
              </a:solidFill>
            </a:endParaRPr>
          </a:p>
        </p:txBody>
      </p:sp>
      <p:pic>
        <p:nvPicPr>
          <p:cNvPr id="9" name="Picture 5"/>
          <p:cNvPicPr>
            <a:picLocks noChangeAspect="1" noChangeArrowheads="1"/>
          </p:cNvPicPr>
          <p:nvPr/>
        </p:nvPicPr>
        <p:blipFill>
          <a:blip r:embed="rId2" cstate="print"/>
          <a:srcRect/>
          <a:stretch>
            <a:fillRect/>
          </a:stretch>
        </p:blipFill>
        <p:spPr bwMode="auto">
          <a:xfrm>
            <a:off x="1835696" y="5234966"/>
            <a:ext cx="1333500" cy="1087437"/>
          </a:xfrm>
          <a:prstGeom prst="rect">
            <a:avLst/>
          </a:prstGeom>
          <a:noFill/>
          <a:ln w="9525">
            <a:solidFill>
              <a:schemeClr val="bg1"/>
            </a:solidFill>
            <a:miter lim="800000"/>
            <a:headEnd/>
            <a:tailEnd/>
          </a:ln>
        </p:spPr>
      </p:pic>
      <p:pic>
        <p:nvPicPr>
          <p:cNvPr id="10"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06977" y="5187341"/>
            <a:ext cx="1155700" cy="1135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1" name="Picture 26" descr="AgaroseGeLoad.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37531" y="5198178"/>
            <a:ext cx="1053145" cy="11610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7"/>
          <p:cNvPicPr>
            <a:picLocks noChangeAspect="1" noChangeArrowheads="1"/>
          </p:cNvPicPr>
          <p:nvPr/>
        </p:nvPicPr>
        <p:blipFill>
          <a:blip r:embed="rId5" cstate="print"/>
          <a:srcRect/>
          <a:stretch>
            <a:fillRect/>
          </a:stretch>
        </p:blipFill>
        <p:spPr bwMode="auto">
          <a:xfrm>
            <a:off x="5775852" y="5284497"/>
            <a:ext cx="2766318" cy="8736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5 - Θέση αριθμού διαφάνειας"/>
          <p:cNvSpPr>
            <a:spLocks noGrp="1"/>
          </p:cNvSpPr>
          <p:nvPr>
            <p:ph type="sldNum" sz="quarter" idx="12"/>
          </p:nvPr>
        </p:nvSpPr>
        <p:spPr bwMode="auto">
          <a:noFill/>
          <a:ln>
            <a:miter lim="800000"/>
            <a:headEnd/>
            <a:tailEnd/>
          </a:ln>
        </p:spPr>
        <p:txBody>
          <a:bodyPr/>
          <a:lstStyle/>
          <a:p>
            <a:fld id="{E367960F-DC59-46ED-BB53-31DCDC5E8003}" type="slidenum">
              <a:rPr lang="el-GR" smtClean="0"/>
              <a:pPr/>
              <a:t>11</a:t>
            </a:fld>
            <a:endParaRPr lang="el-GR" smtClean="0"/>
          </a:p>
        </p:txBody>
      </p:sp>
      <p:sp>
        <p:nvSpPr>
          <p:cNvPr id="4" name="3 - Ορθογώνιο"/>
          <p:cNvSpPr/>
          <p:nvPr/>
        </p:nvSpPr>
        <p:spPr>
          <a:xfrm>
            <a:off x="1440285" y="1704976"/>
            <a:ext cx="1308100" cy="461962"/>
          </a:xfrm>
          <a:prstGeom prst="rect">
            <a:avLst/>
          </a:prstGeom>
        </p:spPr>
        <p:txBody>
          <a:bodyPr wrap="none">
            <a:spAutoFit/>
          </a:bodyPr>
          <a:lstStyle/>
          <a:p>
            <a:pPr>
              <a:defRPr/>
            </a:pPr>
            <a:r>
              <a:rPr lang="en-US" sz="2400" b="1" dirty="0">
                <a:solidFill>
                  <a:srgbClr val="00CC00"/>
                </a:solidFill>
                <a:effectLst>
                  <a:outerShdw blurRad="38100" dist="38100" dir="2700000" algn="tl">
                    <a:srgbClr val="C0C0C0"/>
                  </a:outerShdw>
                </a:effectLst>
                <a:latin typeface="+mn-lt"/>
                <a:cs typeface="Arial" charset="0"/>
              </a:rPr>
              <a:t>Products</a:t>
            </a:r>
          </a:p>
        </p:txBody>
      </p:sp>
      <p:sp>
        <p:nvSpPr>
          <p:cNvPr id="25606" name="Text Box 8"/>
          <p:cNvSpPr txBox="1">
            <a:spLocks noChangeArrowheads="1"/>
          </p:cNvSpPr>
          <p:nvPr/>
        </p:nvSpPr>
        <p:spPr bwMode="auto">
          <a:xfrm>
            <a:off x="1619672" y="2208213"/>
            <a:ext cx="6981078" cy="1200329"/>
          </a:xfrm>
          <a:prstGeom prst="rect">
            <a:avLst/>
          </a:prstGeom>
          <a:noFill/>
          <a:ln w="9525">
            <a:noFill/>
            <a:miter lim="800000"/>
            <a:headEnd/>
            <a:tailEnd/>
          </a:ln>
          <a:effectLst>
            <a:prstShdw prst="shdw13" dist="53882" dir="13500000">
              <a:schemeClr val="bg2">
                <a:alpha val="50000"/>
              </a:schemeClr>
            </a:prstShdw>
          </a:effectLst>
        </p:spPr>
        <p:txBody>
          <a:bodyPr wrap="none">
            <a:spAutoFit/>
          </a:bodyPr>
          <a:lstStyle/>
          <a:p>
            <a:pPr marL="285750" indent="-285750">
              <a:buFont typeface="Wingdings" pitchFamily="2" charset="2"/>
              <a:buChar char="§"/>
            </a:pPr>
            <a:r>
              <a:rPr lang="en-US" sz="2400" dirty="0">
                <a:latin typeface="Calibri" pitchFamily="34" charset="0"/>
              </a:rPr>
              <a:t>Eggs, juveniles, and edible fish</a:t>
            </a:r>
          </a:p>
          <a:p>
            <a:pPr marL="285750" indent="-285750">
              <a:buFont typeface="Wingdings" pitchFamily="2" charset="2"/>
              <a:buChar char="§"/>
            </a:pPr>
            <a:r>
              <a:rPr lang="en-US" sz="2400" dirty="0">
                <a:latin typeface="Calibri" pitchFamily="34" charset="0"/>
              </a:rPr>
              <a:t>Hormonal </a:t>
            </a:r>
            <a:r>
              <a:rPr lang="en-US" sz="2400" dirty="0" smtClean="0">
                <a:latin typeface="Calibri" pitchFamily="34" charset="0"/>
              </a:rPr>
              <a:t>implants for reproduction in captivity</a:t>
            </a:r>
            <a:endParaRPr lang="el-GR" sz="2400" dirty="0">
              <a:latin typeface="Calibri" pitchFamily="34" charset="0"/>
            </a:endParaRPr>
          </a:p>
          <a:p>
            <a:pPr marL="285750" indent="-285750">
              <a:buFont typeface="Wingdings" pitchFamily="2" charset="2"/>
              <a:buChar char="§"/>
            </a:pPr>
            <a:r>
              <a:rPr lang="en-US" sz="2400" dirty="0">
                <a:latin typeface="Calibri" pitchFamily="34" charset="0"/>
              </a:rPr>
              <a:t>Autogenous </a:t>
            </a:r>
            <a:r>
              <a:rPr lang="en-US" sz="2400" dirty="0" smtClean="0">
                <a:latin typeface="Calibri" pitchFamily="34" charset="0"/>
              </a:rPr>
              <a:t>vaccines to cure disease in aquaculture </a:t>
            </a:r>
            <a:endParaRPr lang="en-US" sz="2400" dirty="0">
              <a:latin typeface="Calibri" pitchFamily="34" charset="0"/>
            </a:endParaRPr>
          </a:p>
        </p:txBody>
      </p:sp>
      <p:sp>
        <p:nvSpPr>
          <p:cNvPr id="25607" name="Title 1"/>
          <p:cNvSpPr>
            <a:spLocks noGrp="1"/>
          </p:cNvSpPr>
          <p:nvPr>
            <p:ph type="title"/>
          </p:nvPr>
        </p:nvSpPr>
        <p:spPr>
          <a:xfrm>
            <a:off x="971550" y="44450"/>
            <a:ext cx="7848600" cy="944563"/>
          </a:xfrm>
        </p:spPr>
        <p:txBody>
          <a:bodyPr/>
          <a:lstStyle/>
          <a:p>
            <a:pPr eaLnBrk="1" hangingPunct="1"/>
            <a:r>
              <a:rPr lang="en-US" sz="2400" smtClean="0">
                <a:solidFill>
                  <a:srgbClr val="000066"/>
                </a:solidFill>
              </a:rPr>
              <a:t>Institute of Marine Biology,</a:t>
            </a:r>
            <a:br>
              <a:rPr lang="en-US" sz="2400" smtClean="0">
                <a:solidFill>
                  <a:srgbClr val="000066"/>
                </a:solidFill>
              </a:rPr>
            </a:br>
            <a:r>
              <a:rPr lang="en-US" sz="2400" smtClean="0">
                <a:solidFill>
                  <a:srgbClr val="000066"/>
                </a:solidFill>
              </a:rPr>
              <a:t>Biotechnology and Aquaculture (IMBBC)</a:t>
            </a:r>
            <a:endParaRPr lang="el-GR" sz="2400" smtClean="0">
              <a:solidFill>
                <a:srgbClr val="000066"/>
              </a:solidFill>
            </a:endParaRPr>
          </a:p>
        </p:txBody>
      </p:sp>
      <p:pic>
        <p:nvPicPr>
          <p:cNvPr id="8" name="Picture 4" descr="KZO Sea C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77648" y="3933056"/>
            <a:ext cx="2622344" cy="16684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18" descr="DSC_850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7187" y="3933056"/>
            <a:ext cx="2232025" cy="149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008410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5 - Θέση αριθμού διαφάνειας"/>
          <p:cNvSpPr>
            <a:spLocks noGrp="1"/>
          </p:cNvSpPr>
          <p:nvPr>
            <p:ph type="sldNum" sz="quarter" idx="12"/>
          </p:nvPr>
        </p:nvSpPr>
        <p:spPr bwMode="auto">
          <a:noFill/>
          <a:ln>
            <a:miter lim="800000"/>
            <a:headEnd/>
            <a:tailEnd/>
          </a:ln>
        </p:spPr>
        <p:txBody>
          <a:bodyPr/>
          <a:lstStyle/>
          <a:p>
            <a:fld id="{EF126332-1F2A-4BB0-AFE2-DB77B761E4C5}" type="slidenum">
              <a:rPr lang="el-GR" smtClean="0"/>
              <a:pPr/>
              <a:t>12</a:t>
            </a:fld>
            <a:endParaRPr lang="el-GR" smtClean="0"/>
          </a:p>
        </p:txBody>
      </p:sp>
      <p:sp>
        <p:nvSpPr>
          <p:cNvPr id="36867" name="TextBox 10"/>
          <p:cNvSpPr txBox="1">
            <a:spLocks noChangeArrowheads="1"/>
          </p:cNvSpPr>
          <p:nvPr/>
        </p:nvSpPr>
        <p:spPr bwMode="auto">
          <a:xfrm>
            <a:off x="921670" y="2708920"/>
            <a:ext cx="7772400" cy="1815882"/>
          </a:xfrm>
          <a:prstGeom prst="rect">
            <a:avLst/>
          </a:prstGeom>
          <a:noFill/>
          <a:ln>
            <a:noFill/>
          </a:ln>
          <a:ex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defRPr/>
            </a:pPr>
            <a:r>
              <a:rPr lang="en-US" sz="3200" b="1" dirty="0">
                <a:solidFill>
                  <a:srgbClr val="000066"/>
                </a:solidFill>
                <a:effectLst>
                  <a:outerShdw blurRad="38100" dist="38100" dir="2700000" algn="tl">
                    <a:srgbClr val="000000">
                      <a:alpha val="43137"/>
                    </a:srgbClr>
                  </a:outerShdw>
                </a:effectLst>
                <a:latin typeface="Calibri" pitchFamily="34" charset="0"/>
                <a:cs typeface="Arial" charset="0"/>
              </a:rPr>
              <a:t>Main projects</a:t>
            </a:r>
          </a:p>
          <a:p>
            <a:pPr algn="ctr" eaLnBrk="1" hangingPunct="1">
              <a:defRPr/>
            </a:pPr>
            <a:r>
              <a:rPr lang="en-US" sz="2400" dirty="0">
                <a:solidFill>
                  <a:srgbClr val="000066"/>
                </a:solidFill>
                <a:effectLst>
                  <a:outerShdw blurRad="38100" dist="38100" dir="2700000" algn="tl">
                    <a:srgbClr val="000000">
                      <a:alpha val="43137"/>
                    </a:srgbClr>
                  </a:outerShdw>
                </a:effectLst>
                <a:latin typeface="Calibri" pitchFamily="34" charset="0"/>
                <a:cs typeface="Arial" charset="0"/>
              </a:rPr>
              <a:t>related to production, </a:t>
            </a:r>
            <a:r>
              <a:rPr lang="en-US" sz="2400" dirty="0" smtClean="0">
                <a:solidFill>
                  <a:srgbClr val="000066"/>
                </a:solidFill>
                <a:effectLst>
                  <a:outerShdw blurRad="38100" dist="38100" dir="2700000" algn="tl">
                    <a:srgbClr val="000000">
                      <a:alpha val="43137"/>
                    </a:srgbClr>
                  </a:outerShdw>
                </a:effectLst>
                <a:latin typeface="Calibri" pitchFamily="34" charset="0"/>
                <a:cs typeface="Arial" charset="0"/>
              </a:rPr>
              <a:t>storage, </a:t>
            </a:r>
            <a:r>
              <a:rPr lang="en-US" sz="2400" dirty="0">
                <a:solidFill>
                  <a:srgbClr val="000066"/>
                </a:solidFill>
                <a:effectLst>
                  <a:outerShdw blurRad="38100" dist="38100" dir="2700000" algn="tl">
                    <a:srgbClr val="000000">
                      <a:alpha val="43137"/>
                    </a:srgbClr>
                  </a:outerShdw>
                </a:effectLst>
                <a:latin typeface="Calibri" pitchFamily="34" charset="0"/>
                <a:cs typeface="Arial" charset="0"/>
              </a:rPr>
              <a:t>analysis and presentation of data</a:t>
            </a:r>
          </a:p>
          <a:p>
            <a:pPr algn="ctr" eaLnBrk="1" hangingPunct="1">
              <a:defRPr/>
            </a:pPr>
            <a:endParaRPr lang="en-US" sz="3200" b="1" dirty="0" smtClean="0">
              <a:solidFill>
                <a:srgbClr val="000066"/>
              </a:solidFill>
              <a:effectLst>
                <a:outerShdw blurRad="38100" dist="38100" dir="2700000" algn="tl">
                  <a:srgbClr val="000000">
                    <a:alpha val="43137"/>
                  </a:srgbClr>
                </a:outerShdw>
              </a:effectLst>
              <a:latin typeface="Calibri" pitchFamily="34" charset="0"/>
              <a:cs typeface="Arial"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5 - Θέση αριθμού διαφάνειας"/>
          <p:cNvSpPr>
            <a:spLocks noGrp="1"/>
          </p:cNvSpPr>
          <p:nvPr>
            <p:ph type="sldNum" sz="quarter" idx="12"/>
          </p:nvPr>
        </p:nvSpPr>
        <p:spPr bwMode="auto">
          <a:noFill/>
          <a:ln>
            <a:miter lim="800000"/>
            <a:headEnd/>
            <a:tailEnd/>
          </a:ln>
        </p:spPr>
        <p:txBody>
          <a:bodyPr/>
          <a:lstStyle/>
          <a:p>
            <a:fld id="{474D5D03-1E05-40DD-AE8E-96D81253A3F7}" type="slidenum">
              <a:rPr lang="el-GR" smtClean="0"/>
              <a:pPr/>
              <a:t>13</a:t>
            </a:fld>
            <a:endParaRPr lang="el-GR" smtClean="0"/>
          </a:p>
        </p:txBody>
      </p:sp>
      <p:sp>
        <p:nvSpPr>
          <p:cNvPr id="39940" name="Rectangle 3"/>
          <p:cNvSpPr txBox="1">
            <a:spLocks noChangeArrowheads="1"/>
          </p:cNvSpPr>
          <p:nvPr/>
        </p:nvSpPr>
        <p:spPr bwMode="auto">
          <a:xfrm>
            <a:off x="899592" y="2708920"/>
            <a:ext cx="7704138" cy="1368871"/>
          </a:xfrm>
          <a:prstGeom prst="rect">
            <a:avLst/>
          </a:prstGeom>
          <a:noFill/>
          <a:ln w="9525">
            <a:noFill/>
            <a:miter lim="800000"/>
            <a:headEnd/>
            <a:tailEnd/>
          </a:ln>
        </p:spPr>
        <p:txBody>
          <a:bodyPr/>
          <a:lstStyle/>
          <a:p>
            <a:pPr marL="342900" indent="-342900" eaLnBrk="0" hangingPunct="0">
              <a:spcBef>
                <a:spcPct val="20000"/>
              </a:spcBef>
              <a:buFont typeface="Arial" pitchFamily="34" charset="0"/>
              <a:buChar char="•"/>
            </a:pPr>
            <a:r>
              <a:rPr lang="en-GB" sz="2400" b="1" i="1" dirty="0" smtClean="0">
                <a:latin typeface="Calibri" pitchFamily="34" charset="0"/>
              </a:rPr>
              <a:t>Funding</a:t>
            </a:r>
            <a:r>
              <a:rPr lang="en-GB" sz="2400" b="1" i="1" dirty="0">
                <a:latin typeface="Calibri" pitchFamily="34" charset="0"/>
              </a:rPr>
              <a:t>:</a:t>
            </a:r>
            <a:r>
              <a:rPr lang="en-GB" sz="2400" b="1" i="1" dirty="0" smtClean="0">
                <a:latin typeface="Calibri" pitchFamily="34" charset="0"/>
              </a:rPr>
              <a:t> </a:t>
            </a:r>
            <a:r>
              <a:rPr lang="en-GB" sz="2400" b="1" i="1" dirty="0">
                <a:latin typeface="Calibri" pitchFamily="34" charset="0"/>
              </a:rPr>
              <a:t>2,926,000 Euros / 2,250,000 Euros EU contribution</a:t>
            </a:r>
          </a:p>
          <a:p>
            <a:pPr marL="342900" indent="-342900" eaLnBrk="0" hangingPunct="0">
              <a:spcBef>
                <a:spcPct val="20000"/>
              </a:spcBef>
              <a:buFont typeface="Arial" pitchFamily="34" charset="0"/>
              <a:buChar char="•"/>
            </a:pPr>
            <a:r>
              <a:rPr lang="en-GB" sz="2400" b="1" i="1" dirty="0">
                <a:latin typeface="Calibri" pitchFamily="34" charset="0"/>
              </a:rPr>
              <a:t>Duration: 2010- 2014</a:t>
            </a:r>
            <a:endParaRPr lang="en-US" sz="2400" b="1" dirty="0">
              <a:latin typeface="Calibri" pitchFamily="34" charset="0"/>
            </a:endParaRPr>
          </a:p>
        </p:txBody>
      </p:sp>
      <p:sp>
        <p:nvSpPr>
          <p:cNvPr id="39941" name="Rectangle 8"/>
          <p:cNvSpPr>
            <a:spLocks noChangeArrowheads="1"/>
          </p:cNvSpPr>
          <p:nvPr/>
        </p:nvSpPr>
        <p:spPr bwMode="auto">
          <a:xfrm>
            <a:off x="4419600" y="5300663"/>
            <a:ext cx="3505200" cy="769937"/>
          </a:xfrm>
          <a:prstGeom prst="rect">
            <a:avLst/>
          </a:prstGeom>
          <a:noFill/>
          <a:ln w="9525">
            <a:noFill/>
            <a:miter lim="800000"/>
            <a:headEnd/>
            <a:tailEnd/>
          </a:ln>
        </p:spPr>
        <p:txBody>
          <a:bodyPr>
            <a:spAutoFit/>
          </a:bodyPr>
          <a:lstStyle/>
          <a:p>
            <a:r>
              <a:rPr lang="en-US" sz="2200" b="1">
                <a:latin typeface="Calibri" pitchFamily="34" charset="0"/>
              </a:rPr>
              <a:t>MARBIGEN’s web site:</a:t>
            </a:r>
          </a:p>
          <a:p>
            <a:r>
              <a:rPr lang="en-US" sz="2200" b="1">
                <a:latin typeface="Calibri" pitchFamily="34" charset="0"/>
              </a:rPr>
              <a:t> </a:t>
            </a:r>
            <a:r>
              <a:rPr lang="en-US" sz="2200" b="1">
                <a:latin typeface="Calibri" pitchFamily="34" charset="0"/>
                <a:hlinkClick r:id="rId2"/>
              </a:rPr>
              <a:t>http://www.marbigen.org</a:t>
            </a:r>
            <a:endParaRPr lang="el-GR">
              <a:latin typeface="Calibri" pitchFamily="34" charset="0"/>
            </a:endParaRPr>
          </a:p>
        </p:txBody>
      </p:sp>
      <p:pic>
        <p:nvPicPr>
          <p:cNvPr id="39942" name="Picture 8" descr="Marbigen_Logo_colour_transparent_small_notext.png"/>
          <p:cNvPicPr>
            <a:picLocks noChangeAspect="1"/>
          </p:cNvPicPr>
          <p:nvPr/>
        </p:nvPicPr>
        <p:blipFill>
          <a:blip r:embed="rId3" cstate="print"/>
          <a:srcRect/>
          <a:stretch>
            <a:fillRect/>
          </a:stretch>
        </p:blipFill>
        <p:spPr bwMode="auto">
          <a:xfrm>
            <a:off x="8243888" y="3519488"/>
            <a:ext cx="900112" cy="3095625"/>
          </a:xfrm>
          <a:prstGeom prst="rect">
            <a:avLst/>
          </a:prstGeom>
          <a:noFill/>
          <a:ln w="9525">
            <a:noFill/>
            <a:miter lim="800000"/>
            <a:headEnd/>
            <a:tailEnd/>
          </a:ln>
        </p:spPr>
      </p:pic>
      <p:sp>
        <p:nvSpPr>
          <p:cNvPr id="9" name="Rectangle 9"/>
          <p:cNvSpPr>
            <a:spLocks noChangeArrowheads="1"/>
          </p:cNvSpPr>
          <p:nvPr/>
        </p:nvSpPr>
        <p:spPr bwMode="auto">
          <a:xfrm>
            <a:off x="755576" y="1196752"/>
            <a:ext cx="7776864" cy="1152128"/>
          </a:xfrm>
          <a:prstGeom prst="rect">
            <a:avLst/>
          </a:prstGeom>
          <a:noFill/>
          <a:ln w="12700">
            <a:noFill/>
            <a:miter lim="800000"/>
            <a:headEnd/>
            <a:tailEnd/>
          </a:ln>
          <a:effectLst/>
        </p:spPr>
        <p:txBody>
          <a:bodyPr lIns="90487" tIns="44450" rIns="90487" bIns="44450" anchor="ctr"/>
          <a:lstStyle/>
          <a:p>
            <a:pPr eaLnBrk="0" hangingPunct="0">
              <a:defRPr/>
            </a:pPr>
            <a:r>
              <a:rPr lang="en-US" sz="2400" b="1" dirty="0" smtClean="0">
                <a:solidFill>
                  <a:srgbClr val="00CC00"/>
                </a:solidFill>
                <a:effectLst>
                  <a:outerShdw blurRad="38100" dist="38100" dir="2700000" algn="tl">
                    <a:srgbClr val="C0C0C0"/>
                  </a:outerShdw>
                </a:effectLst>
                <a:latin typeface="+mn-lt"/>
                <a:cs typeface="Arial" charset="0"/>
              </a:rPr>
              <a:t>MARBIGEN:  </a:t>
            </a:r>
            <a:r>
              <a:rPr lang="en-GB" sz="2400" b="1" i="1" dirty="0" smtClean="0">
                <a:latin typeface="Calibri" pitchFamily="34" charset="0"/>
              </a:rPr>
              <a:t>Supporting research potential for </a:t>
            </a:r>
            <a:r>
              <a:rPr lang="en-GB" sz="2400" b="1" i="1" dirty="0" err="1" smtClean="0">
                <a:latin typeface="Calibri" pitchFamily="34" charset="0"/>
              </a:rPr>
              <a:t>MARine</a:t>
            </a:r>
            <a:r>
              <a:rPr lang="en-GB" sz="2400" b="1" i="1" dirty="0" smtClean="0">
                <a:latin typeface="Calibri" pitchFamily="34" charset="0"/>
              </a:rPr>
              <a:t> </a:t>
            </a:r>
            <a:r>
              <a:rPr lang="en-GB" sz="2400" b="1" i="1" dirty="0" err="1" smtClean="0">
                <a:latin typeface="Calibri" pitchFamily="34" charset="0"/>
              </a:rPr>
              <a:t>BIodiversity</a:t>
            </a:r>
            <a:r>
              <a:rPr lang="en-GB" sz="2400" b="1" i="1" dirty="0" smtClean="0">
                <a:latin typeface="Calibri" pitchFamily="34" charset="0"/>
              </a:rPr>
              <a:t> and </a:t>
            </a:r>
            <a:r>
              <a:rPr lang="en-GB" sz="2400" b="1" i="1" dirty="0" err="1" smtClean="0">
                <a:latin typeface="Calibri" pitchFamily="34" charset="0"/>
              </a:rPr>
              <a:t>GENomics</a:t>
            </a:r>
            <a:r>
              <a:rPr lang="en-GB" sz="2400" b="1" i="1" dirty="0" smtClean="0">
                <a:latin typeface="Calibri" pitchFamily="34" charset="0"/>
              </a:rPr>
              <a:t> in the Eastern Mediterranean</a:t>
            </a:r>
            <a:endParaRPr lang="en-US" sz="2400" b="1" i="1" dirty="0" err="1">
              <a:latin typeface="Calibri" pitchFamily="34" charset="0"/>
            </a:endParaRPr>
          </a:p>
        </p:txBody>
      </p:sp>
      <p:sp>
        <p:nvSpPr>
          <p:cNvPr id="8" name="1 - Τίτλος"/>
          <p:cNvSpPr txBox="1">
            <a:spLocks/>
          </p:cNvSpPr>
          <p:nvPr/>
        </p:nvSpPr>
        <p:spPr bwMode="auto">
          <a:xfrm>
            <a:off x="3059832" y="203300"/>
            <a:ext cx="5904905" cy="6334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342900" indent="-342900" algn="ctr" eaLnBrk="0" hangingPunct="0">
              <a:spcBef>
                <a:spcPct val="20000"/>
              </a:spcBef>
            </a:pPr>
            <a:r>
              <a:rPr lang="en-GB" sz="2400" b="1">
                <a:latin typeface="Calibri" pitchFamily="34" charset="0"/>
              </a:rPr>
              <a:t>FP 7/ Capacity /REGPOT </a:t>
            </a:r>
            <a:endParaRPr lang="en-GB" sz="2400" b="1" dirty="0">
              <a:latin typeface="Calibri"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Group 170"/>
          <p:cNvGraphicFramePr>
            <a:graphicFrameLocks noGrp="1"/>
          </p:cNvGraphicFramePr>
          <p:nvPr>
            <p:extLst>
              <p:ext uri="{D42A27DB-BD31-4B8C-83A1-F6EECF244321}">
                <p14:modId xmlns:p14="http://schemas.microsoft.com/office/powerpoint/2010/main" val="1026166269"/>
              </p:ext>
            </p:extLst>
          </p:nvPr>
        </p:nvGraphicFramePr>
        <p:xfrm>
          <a:off x="6717522" y="5838824"/>
          <a:ext cx="2387600" cy="1018876"/>
        </p:xfrm>
        <a:graphic>
          <a:graphicData uri="http://schemas.openxmlformats.org/drawingml/2006/table">
            <a:tbl>
              <a:tblPr/>
              <a:tblGrid>
                <a:gridCol w="569912"/>
                <a:gridCol w="1817688"/>
              </a:tblGrid>
              <a:tr h="451646">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0" fontAlgn="ctr" latinLnBrk="0" hangingPunct="0">
                        <a:lnSpc>
                          <a:spcPct val="100000"/>
                        </a:lnSpc>
                        <a:spcBef>
                          <a:spcPct val="0"/>
                        </a:spcBef>
                        <a:spcAft>
                          <a:spcPct val="0"/>
                        </a:spcAft>
                        <a:buClr>
                          <a:srgbClr val="000000"/>
                        </a:buClr>
                        <a:buSzTx/>
                        <a:buFont typeface="Times New Roman" charset="0"/>
                        <a:buNone/>
                        <a:tabLst/>
                      </a:pPr>
                      <a:r>
                        <a:rPr kumimoji="0" lang="fr-FR" altLang="en-US" sz="1400" b="1" i="0" u="none" strike="noStrike" cap="none" normalizeH="0" baseline="0" dirty="0">
                          <a:ln>
                            <a:noFill/>
                          </a:ln>
                          <a:solidFill>
                            <a:srgbClr val="000000"/>
                          </a:solidFill>
                          <a:effectLst/>
                          <a:latin typeface="Times New Roman" charset="0"/>
                          <a:ea typeface="ＭＳ Ｐゴシック" charset="-128"/>
                        </a:rPr>
                        <a:t> </a:t>
                      </a:r>
                      <a:endParaRPr kumimoji="0" lang="fr-FR" altLang="en-US" sz="1400" b="0" i="0" u="none" strike="noStrike" cap="none" normalizeH="0" baseline="0" dirty="0">
                        <a:ln>
                          <a:noFill/>
                        </a:ln>
                        <a:solidFill>
                          <a:srgbClr val="000000"/>
                        </a:solidFill>
                        <a:effectLst/>
                        <a:latin typeface="Times New Roman" charset="0"/>
                        <a:ea typeface="ＭＳ Ｐゴシック" charset="-128"/>
                      </a:endParaRPr>
                    </a:p>
                  </a:txBody>
                  <a:tcPr marL="78175" marR="78175" marT="41359" marB="41359" anchor="ctr" horzOverflow="overflow">
                    <a:lnL>
                      <a:noFill/>
                    </a:lnL>
                    <a:lnR>
                      <a:noFill/>
                    </a:lnR>
                    <a:lnT>
                      <a:noFill/>
                    </a:lnT>
                    <a:lnB>
                      <a:noFill/>
                    </a:lnB>
                    <a:lnTlToBr>
                      <a:noFill/>
                    </a:lnTlToBr>
                    <a:lnBlToTr>
                      <a:noFill/>
                    </a:lnBlToTr>
                    <a:solidFill>
                      <a:srgbClr val="FFFF99"/>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0" fontAlgn="ctr" latinLnBrk="0" hangingPunct="0">
                        <a:lnSpc>
                          <a:spcPct val="100000"/>
                        </a:lnSpc>
                        <a:spcBef>
                          <a:spcPct val="0"/>
                        </a:spcBef>
                        <a:spcAft>
                          <a:spcPct val="0"/>
                        </a:spcAft>
                        <a:buClr>
                          <a:srgbClr val="000000"/>
                        </a:buClr>
                        <a:buSzTx/>
                        <a:buFont typeface="Times New Roman" charset="0"/>
                        <a:buNone/>
                        <a:tabLst/>
                      </a:pPr>
                      <a:r>
                        <a:rPr kumimoji="0" lang="en-GB" altLang="en-US" sz="1400" b="1" i="0" u="none" strike="noStrike" cap="none" normalizeH="0" baseline="0" dirty="0">
                          <a:ln>
                            <a:noFill/>
                          </a:ln>
                          <a:solidFill>
                            <a:srgbClr val="000000"/>
                          </a:solidFill>
                          <a:effectLst/>
                          <a:latin typeface="Calibri" charset="0"/>
                          <a:ea typeface="ＭＳ Ｐゴシック" charset="-128"/>
                        </a:rPr>
                        <a:t>Distributed research </a:t>
                      </a:r>
                    </a:p>
                    <a:p>
                      <a:pPr marL="0" marR="0" lvl="0" indent="0" algn="l" defTabSz="914400" rtl="0" eaLnBrk="0" fontAlgn="ctr" latinLnBrk="0" hangingPunct="0">
                        <a:lnSpc>
                          <a:spcPct val="100000"/>
                        </a:lnSpc>
                        <a:spcBef>
                          <a:spcPct val="0"/>
                        </a:spcBef>
                        <a:spcAft>
                          <a:spcPct val="0"/>
                        </a:spcAft>
                        <a:buClr>
                          <a:srgbClr val="000000"/>
                        </a:buClr>
                        <a:buSzTx/>
                        <a:buFont typeface="Times New Roman" charset="0"/>
                        <a:buNone/>
                        <a:tabLst/>
                      </a:pPr>
                      <a:r>
                        <a:rPr kumimoji="0" lang="en-GB" altLang="en-US" sz="1400" b="1" i="0" u="none" strike="noStrike" cap="none" normalizeH="0" baseline="0" dirty="0">
                          <a:ln>
                            <a:noFill/>
                          </a:ln>
                          <a:solidFill>
                            <a:srgbClr val="000000"/>
                          </a:solidFill>
                          <a:effectLst/>
                          <a:latin typeface="Calibri" charset="0"/>
                          <a:ea typeface="ＭＳ Ｐゴシック" charset="-128"/>
                        </a:rPr>
                        <a:t>infrastructures</a:t>
                      </a:r>
                    </a:p>
                  </a:txBody>
                  <a:tcPr marL="78175" marR="78175" marT="41359" marB="41359" anchor="ctr" horzOverflow="overflow">
                    <a:lnL>
                      <a:noFill/>
                    </a:lnL>
                    <a:lnR>
                      <a:noFill/>
                    </a:lnR>
                    <a:lnT>
                      <a:noFill/>
                    </a:lnT>
                    <a:lnB>
                      <a:noFill/>
                    </a:lnB>
                    <a:lnTlToBr>
                      <a:noFill/>
                    </a:lnTlToBr>
                    <a:lnBlToTr>
                      <a:noFill/>
                    </a:lnBlToTr>
                    <a:noFill/>
                  </a:tcPr>
                </a:tc>
              </a:tr>
              <a:tr h="451646">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0" fontAlgn="ctr" latinLnBrk="0" hangingPunct="0">
                        <a:lnSpc>
                          <a:spcPct val="100000"/>
                        </a:lnSpc>
                        <a:spcBef>
                          <a:spcPct val="0"/>
                        </a:spcBef>
                        <a:spcAft>
                          <a:spcPct val="0"/>
                        </a:spcAft>
                        <a:buClr>
                          <a:srgbClr val="000000"/>
                        </a:buClr>
                        <a:buSzTx/>
                        <a:buFont typeface="Times New Roman" charset="0"/>
                        <a:buNone/>
                        <a:tabLst/>
                      </a:pPr>
                      <a:r>
                        <a:rPr kumimoji="0" lang="fr-FR" altLang="en-US" sz="1400" b="1" i="0" u="none" strike="noStrike" cap="none" normalizeH="0" baseline="0">
                          <a:ln>
                            <a:noFill/>
                          </a:ln>
                          <a:solidFill>
                            <a:srgbClr val="000000"/>
                          </a:solidFill>
                          <a:effectLst/>
                          <a:latin typeface="Times New Roman" charset="0"/>
                          <a:ea typeface="ＭＳ Ｐゴシック" charset="-128"/>
                        </a:rPr>
                        <a:t> </a:t>
                      </a:r>
                      <a:endParaRPr kumimoji="0" lang="fr-FR" altLang="en-US" sz="1400" b="0" i="0" u="none" strike="noStrike" cap="none" normalizeH="0" baseline="0">
                        <a:ln>
                          <a:noFill/>
                        </a:ln>
                        <a:solidFill>
                          <a:srgbClr val="000000"/>
                        </a:solidFill>
                        <a:effectLst/>
                        <a:latin typeface="Times New Roman" charset="0"/>
                        <a:ea typeface="ＭＳ Ｐゴシック" charset="-128"/>
                      </a:endParaRPr>
                    </a:p>
                  </a:txBody>
                  <a:tcPr marL="78175" marR="78175" marT="41359" marB="41359" anchor="ctr" horzOverflow="overflow">
                    <a:lnL>
                      <a:noFill/>
                    </a:lnL>
                    <a:lnR>
                      <a:noFill/>
                    </a:lnR>
                    <a:lnT>
                      <a:noFill/>
                    </a:lnT>
                    <a:lnB>
                      <a:noFill/>
                    </a:lnB>
                    <a:lnTlToBr>
                      <a:noFill/>
                    </a:lnTlToBr>
                    <a:lnBlToTr>
                      <a:noFill/>
                    </a:lnBlToTr>
                    <a:solidFill>
                      <a:srgbClr val="99CCFF"/>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0" fontAlgn="ctr" latinLnBrk="0" hangingPunct="0">
                        <a:lnSpc>
                          <a:spcPct val="100000"/>
                        </a:lnSpc>
                        <a:spcBef>
                          <a:spcPct val="0"/>
                        </a:spcBef>
                        <a:spcAft>
                          <a:spcPct val="0"/>
                        </a:spcAft>
                        <a:buClr>
                          <a:srgbClr val="000000"/>
                        </a:buClr>
                        <a:buSzTx/>
                        <a:buFont typeface="Times New Roman" charset="0"/>
                        <a:buNone/>
                        <a:tabLst/>
                      </a:pPr>
                      <a:r>
                        <a:rPr kumimoji="0" lang="en-GB" altLang="en-US" sz="1400" b="1" i="0" u="none" strike="noStrike" cap="none" normalizeH="0" baseline="0" dirty="0">
                          <a:ln>
                            <a:noFill/>
                          </a:ln>
                          <a:solidFill>
                            <a:srgbClr val="000000"/>
                          </a:solidFill>
                          <a:effectLst/>
                          <a:latin typeface="Calibri" charset="0"/>
                          <a:ea typeface="ＭＳ Ｐゴシック" charset="-128"/>
                        </a:rPr>
                        <a:t>Single sited research </a:t>
                      </a:r>
                    </a:p>
                    <a:p>
                      <a:pPr marL="0" marR="0" lvl="0" indent="0" algn="l" defTabSz="914400" rtl="0" eaLnBrk="0" fontAlgn="ctr" latinLnBrk="0" hangingPunct="0">
                        <a:lnSpc>
                          <a:spcPct val="100000"/>
                        </a:lnSpc>
                        <a:spcBef>
                          <a:spcPct val="0"/>
                        </a:spcBef>
                        <a:spcAft>
                          <a:spcPct val="0"/>
                        </a:spcAft>
                        <a:buClr>
                          <a:srgbClr val="000000"/>
                        </a:buClr>
                        <a:buSzTx/>
                        <a:buFont typeface="Times New Roman" charset="0"/>
                        <a:buNone/>
                        <a:tabLst/>
                      </a:pPr>
                      <a:r>
                        <a:rPr kumimoji="0" lang="en-GB" altLang="en-US" sz="1400" b="1" i="0" u="none" strike="noStrike" cap="none" normalizeH="0" baseline="0" dirty="0">
                          <a:ln>
                            <a:noFill/>
                          </a:ln>
                          <a:solidFill>
                            <a:srgbClr val="000000"/>
                          </a:solidFill>
                          <a:effectLst/>
                          <a:latin typeface="Calibri" charset="0"/>
                          <a:ea typeface="ＭＳ Ｐゴシック" charset="-128"/>
                        </a:rPr>
                        <a:t>infrastructures</a:t>
                      </a:r>
                    </a:p>
                  </a:txBody>
                  <a:tcPr marL="78175" marR="78175" marT="41359" marB="41359" anchor="ctr" horzOverflow="overflow">
                    <a:lnL>
                      <a:noFill/>
                    </a:lnL>
                    <a:lnR>
                      <a:noFill/>
                    </a:lnR>
                    <a:lnT>
                      <a:noFill/>
                    </a:lnT>
                    <a:lnB>
                      <a:noFill/>
                    </a:lnB>
                    <a:lnTlToBr>
                      <a:noFill/>
                    </a:lnTlToBr>
                    <a:lnBlToTr>
                      <a:noFill/>
                    </a:lnBlToTr>
                    <a:noFill/>
                  </a:tcPr>
                </a:tc>
              </a:tr>
            </a:tbl>
          </a:graphicData>
        </a:graphic>
      </p:graphicFrame>
      <p:graphicFrame>
        <p:nvGraphicFramePr>
          <p:cNvPr id="357492" name="Group 116"/>
          <p:cNvGraphicFramePr>
            <a:graphicFrameLocks noGrp="1"/>
          </p:cNvGraphicFramePr>
          <p:nvPr>
            <p:extLst>
              <p:ext uri="{D42A27DB-BD31-4B8C-83A1-F6EECF244321}">
                <p14:modId xmlns:p14="http://schemas.microsoft.com/office/powerpoint/2010/main" val="365293075"/>
              </p:ext>
            </p:extLst>
          </p:nvPr>
        </p:nvGraphicFramePr>
        <p:xfrm>
          <a:off x="90488" y="1989138"/>
          <a:ext cx="9018587" cy="4752977"/>
        </p:xfrm>
        <a:graphic>
          <a:graphicData uri="http://schemas.openxmlformats.org/drawingml/2006/table">
            <a:tbl>
              <a:tblPr/>
              <a:tblGrid>
                <a:gridCol w="898525"/>
                <a:gridCol w="900112"/>
                <a:gridCol w="938213"/>
                <a:gridCol w="858837"/>
                <a:gridCol w="904875"/>
                <a:gridCol w="1008063"/>
                <a:gridCol w="935037"/>
                <a:gridCol w="865188"/>
                <a:gridCol w="863600"/>
                <a:gridCol w="846137"/>
              </a:tblGrid>
              <a:tr h="1008063">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0" fontAlgn="ctr" latinLnBrk="0" hangingPunct="0">
                        <a:lnSpc>
                          <a:spcPct val="100000"/>
                        </a:lnSpc>
                        <a:spcBef>
                          <a:spcPct val="0"/>
                        </a:spcBef>
                        <a:spcAft>
                          <a:spcPct val="0"/>
                        </a:spcAft>
                        <a:buClr>
                          <a:srgbClr val="000000"/>
                        </a:buClr>
                        <a:buSzTx/>
                        <a:buFont typeface="Times New Roman" charset="0"/>
                        <a:buNone/>
                        <a:tabLst/>
                      </a:pPr>
                      <a:r>
                        <a:rPr kumimoji="0" lang="fr-FR" altLang="en-US" sz="900" b="1" i="0" u="none" strike="noStrike" cap="none" normalizeH="0" baseline="0" dirty="0">
                          <a:ln>
                            <a:noFill/>
                          </a:ln>
                          <a:solidFill>
                            <a:srgbClr val="000000"/>
                          </a:solidFill>
                          <a:effectLst/>
                          <a:latin typeface="Tahoma" charset="0"/>
                          <a:ea typeface="ＭＳ Ｐゴシック" charset="-128"/>
                        </a:rPr>
                        <a:t>Social Sc. &amp; Hum.</a:t>
                      </a:r>
                      <a:br>
                        <a:rPr kumimoji="0" lang="fr-FR" altLang="en-US" sz="900" b="1" i="0" u="none" strike="noStrike" cap="none" normalizeH="0" baseline="0" dirty="0">
                          <a:ln>
                            <a:noFill/>
                          </a:ln>
                          <a:solidFill>
                            <a:srgbClr val="000000"/>
                          </a:solidFill>
                          <a:effectLst/>
                          <a:latin typeface="Tahoma" charset="0"/>
                          <a:ea typeface="ＭＳ Ｐゴシック" charset="-128"/>
                        </a:rPr>
                      </a:br>
                      <a:r>
                        <a:rPr kumimoji="0" lang="fr-FR" altLang="en-US" sz="900" b="1" i="0" u="none" strike="noStrike" cap="none" normalizeH="0" baseline="0" dirty="0">
                          <a:ln>
                            <a:noFill/>
                          </a:ln>
                          <a:solidFill>
                            <a:srgbClr val="000000"/>
                          </a:solidFill>
                          <a:effectLst/>
                          <a:latin typeface="Tahoma" charset="0"/>
                          <a:ea typeface="ＭＳ Ｐゴシック" charset="-128"/>
                        </a:rPr>
                        <a:t>( 5 )</a:t>
                      </a:r>
                    </a:p>
                  </a:txBody>
                  <a:tcPr marL="78197" marR="78197" marT="41475" marB="4147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gridSpan="2">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0" fontAlgn="ctr" latinLnBrk="0" hangingPunct="0">
                        <a:lnSpc>
                          <a:spcPct val="100000"/>
                        </a:lnSpc>
                        <a:spcBef>
                          <a:spcPct val="0"/>
                        </a:spcBef>
                        <a:spcAft>
                          <a:spcPct val="0"/>
                        </a:spcAft>
                        <a:buClr>
                          <a:srgbClr val="000000"/>
                        </a:buClr>
                        <a:buSzTx/>
                        <a:buFont typeface="Times New Roman" charset="0"/>
                        <a:buNone/>
                        <a:tabLst/>
                      </a:pPr>
                      <a:r>
                        <a:rPr kumimoji="0" lang="fr-FR" altLang="en-US" sz="900" b="1" i="0" u="none" strike="noStrike" cap="none" normalizeH="0" baseline="0" dirty="0">
                          <a:ln>
                            <a:noFill/>
                          </a:ln>
                          <a:solidFill>
                            <a:srgbClr val="000000"/>
                          </a:solidFill>
                          <a:effectLst/>
                          <a:latin typeface="Tahoma" charset="0"/>
                          <a:ea typeface="ＭＳ Ｐゴシック" charset="-128"/>
                        </a:rPr>
                        <a:t>Life Sciences</a:t>
                      </a:r>
                      <a:br>
                        <a:rPr kumimoji="0" lang="fr-FR" altLang="en-US" sz="900" b="1" i="0" u="none" strike="noStrike" cap="none" normalizeH="0" baseline="0" dirty="0">
                          <a:ln>
                            <a:noFill/>
                          </a:ln>
                          <a:solidFill>
                            <a:srgbClr val="000000"/>
                          </a:solidFill>
                          <a:effectLst/>
                          <a:latin typeface="Tahoma" charset="0"/>
                          <a:ea typeface="ＭＳ Ｐゴシック" charset="-128"/>
                        </a:rPr>
                      </a:br>
                      <a:r>
                        <a:rPr kumimoji="0" lang="fr-FR" altLang="en-US" sz="900" b="1" i="0" u="none" strike="noStrike" cap="none" normalizeH="0" baseline="0" dirty="0">
                          <a:ln>
                            <a:noFill/>
                          </a:ln>
                          <a:solidFill>
                            <a:srgbClr val="000000"/>
                          </a:solidFill>
                          <a:effectLst/>
                          <a:latin typeface="Tahoma" charset="0"/>
                          <a:ea typeface="ＭＳ Ｐゴシック" charset="-128"/>
                        </a:rPr>
                        <a:t>( 13 )</a:t>
                      </a:r>
                    </a:p>
                  </a:txBody>
                  <a:tcPr marL="78197" marR="78197" marT="41475" marB="4147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hMerge="1">
                  <a:txBody>
                    <a:bodyPr/>
                    <a:lstStyle/>
                    <a:p>
                      <a:endParaRPr lang="en-US"/>
                    </a:p>
                  </a:txBody>
                  <a:tcPr/>
                </a:tc>
                <a:tc gridSpan="2">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0" fontAlgn="ctr" latinLnBrk="0" hangingPunct="0">
                        <a:lnSpc>
                          <a:spcPct val="100000"/>
                        </a:lnSpc>
                        <a:spcBef>
                          <a:spcPct val="0"/>
                        </a:spcBef>
                        <a:spcAft>
                          <a:spcPct val="0"/>
                        </a:spcAft>
                        <a:buClr>
                          <a:srgbClr val="000000"/>
                        </a:buClr>
                        <a:buSzTx/>
                        <a:buFont typeface="Times New Roman" charset="0"/>
                        <a:buNone/>
                        <a:tabLst/>
                      </a:pPr>
                      <a:r>
                        <a:rPr kumimoji="0" lang="fr-FR" altLang="en-US" sz="900" b="1" i="0" u="none" strike="noStrike" cap="none" normalizeH="0" baseline="0" dirty="0" err="1">
                          <a:ln>
                            <a:noFill/>
                          </a:ln>
                          <a:solidFill>
                            <a:srgbClr val="000000"/>
                          </a:solidFill>
                          <a:effectLst/>
                          <a:latin typeface="Tahoma" charset="0"/>
                          <a:ea typeface="ＭＳ Ｐゴシック" charset="-128"/>
                        </a:rPr>
                        <a:t>Environmental</a:t>
                      </a:r>
                      <a:r>
                        <a:rPr kumimoji="0" lang="fr-FR" altLang="en-US" sz="900" b="1" i="0" u="none" strike="noStrike" cap="none" normalizeH="0" baseline="0" dirty="0">
                          <a:ln>
                            <a:noFill/>
                          </a:ln>
                          <a:solidFill>
                            <a:srgbClr val="000000"/>
                          </a:solidFill>
                          <a:effectLst/>
                          <a:latin typeface="Tahoma" charset="0"/>
                          <a:ea typeface="ＭＳ Ｐゴシック" charset="-128"/>
                        </a:rPr>
                        <a:t> Sciences</a:t>
                      </a:r>
                      <a:br>
                        <a:rPr kumimoji="0" lang="fr-FR" altLang="en-US" sz="900" b="1" i="0" u="none" strike="noStrike" cap="none" normalizeH="0" baseline="0" dirty="0">
                          <a:ln>
                            <a:noFill/>
                          </a:ln>
                          <a:solidFill>
                            <a:srgbClr val="000000"/>
                          </a:solidFill>
                          <a:effectLst/>
                          <a:latin typeface="Tahoma" charset="0"/>
                          <a:ea typeface="ＭＳ Ｐゴシック" charset="-128"/>
                        </a:rPr>
                      </a:br>
                      <a:r>
                        <a:rPr kumimoji="0" lang="fr-FR" altLang="en-US" sz="900" b="1" i="0" u="none" strike="noStrike" cap="none" normalizeH="0" baseline="0" dirty="0">
                          <a:ln>
                            <a:noFill/>
                          </a:ln>
                          <a:solidFill>
                            <a:srgbClr val="000000"/>
                          </a:solidFill>
                          <a:effectLst/>
                          <a:latin typeface="Tahoma" charset="0"/>
                          <a:ea typeface="ＭＳ Ｐゴシック" charset="-128"/>
                        </a:rPr>
                        <a:t>( 9 )</a:t>
                      </a:r>
                    </a:p>
                  </a:txBody>
                  <a:tcPr marL="78197" marR="78197" marT="41475" marB="4147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hMerge="1">
                  <a:txBody>
                    <a:bodyPr/>
                    <a:lstStyle/>
                    <a:p>
                      <a:endParaRPr lang="en-US"/>
                    </a:p>
                  </a:txBody>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0" fontAlgn="ctr" latinLnBrk="0" hangingPunct="0">
                        <a:lnSpc>
                          <a:spcPct val="100000"/>
                        </a:lnSpc>
                        <a:spcBef>
                          <a:spcPct val="0"/>
                        </a:spcBef>
                        <a:spcAft>
                          <a:spcPct val="0"/>
                        </a:spcAft>
                        <a:buClr>
                          <a:srgbClr val="000000"/>
                        </a:buClr>
                        <a:buSzTx/>
                        <a:buFont typeface="Times New Roman" charset="0"/>
                        <a:buNone/>
                        <a:tabLst/>
                      </a:pPr>
                      <a:r>
                        <a:rPr kumimoji="0" lang="fr-FR" altLang="en-US" sz="900" b="1" i="0" u="none" strike="noStrike" cap="none" normalizeH="0" baseline="0">
                          <a:ln>
                            <a:noFill/>
                          </a:ln>
                          <a:solidFill>
                            <a:srgbClr val="000000"/>
                          </a:solidFill>
                          <a:effectLst/>
                          <a:latin typeface="Tahoma" charset="0"/>
                          <a:ea typeface="ＭＳ Ｐゴシック" charset="-128"/>
                        </a:rPr>
                        <a:t>Energy</a:t>
                      </a:r>
                      <a:br>
                        <a:rPr kumimoji="0" lang="fr-FR" altLang="en-US" sz="900" b="1" i="0" u="none" strike="noStrike" cap="none" normalizeH="0" baseline="0">
                          <a:ln>
                            <a:noFill/>
                          </a:ln>
                          <a:solidFill>
                            <a:srgbClr val="000000"/>
                          </a:solidFill>
                          <a:effectLst/>
                          <a:latin typeface="Tahoma" charset="0"/>
                          <a:ea typeface="ＭＳ Ｐゴシック" charset="-128"/>
                        </a:rPr>
                      </a:br>
                      <a:r>
                        <a:rPr kumimoji="0" lang="fr-FR" altLang="en-US" sz="900" b="1" i="0" u="none" strike="noStrike" cap="none" normalizeH="0" baseline="0">
                          <a:ln>
                            <a:noFill/>
                          </a:ln>
                          <a:solidFill>
                            <a:srgbClr val="000000"/>
                          </a:solidFill>
                          <a:effectLst/>
                          <a:latin typeface="Tahoma" charset="0"/>
                          <a:ea typeface="ＭＳ Ｐゴシック" charset="-128"/>
                        </a:rPr>
                        <a:t>( 7 )</a:t>
                      </a:r>
                    </a:p>
                  </a:txBody>
                  <a:tcPr marL="78197" marR="78197" marT="41475" marB="4147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0" fontAlgn="ctr" latinLnBrk="0" hangingPunct="0">
                        <a:lnSpc>
                          <a:spcPct val="100000"/>
                        </a:lnSpc>
                        <a:spcBef>
                          <a:spcPct val="0"/>
                        </a:spcBef>
                        <a:spcAft>
                          <a:spcPct val="0"/>
                        </a:spcAft>
                        <a:buClr>
                          <a:srgbClr val="000000"/>
                        </a:buClr>
                        <a:buSzTx/>
                        <a:buFont typeface="Times New Roman" charset="0"/>
                        <a:buNone/>
                        <a:tabLst/>
                      </a:pPr>
                      <a:r>
                        <a:rPr kumimoji="0" lang="fr-FR" altLang="en-US" sz="900" b="1" i="0" u="none" strike="noStrike" cap="none" normalizeH="0" baseline="0">
                          <a:ln>
                            <a:noFill/>
                          </a:ln>
                          <a:solidFill>
                            <a:srgbClr val="000000"/>
                          </a:solidFill>
                          <a:effectLst/>
                          <a:latin typeface="Tahoma" charset="0"/>
                          <a:ea typeface="ＭＳ Ｐゴシック" charset="-128"/>
                        </a:rPr>
                        <a:t>Material and Analytical Facilities</a:t>
                      </a:r>
                      <a:br>
                        <a:rPr kumimoji="0" lang="fr-FR" altLang="en-US" sz="900" b="1" i="0" u="none" strike="noStrike" cap="none" normalizeH="0" baseline="0">
                          <a:ln>
                            <a:noFill/>
                          </a:ln>
                          <a:solidFill>
                            <a:srgbClr val="000000"/>
                          </a:solidFill>
                          <a:effectLst/>
                          <a:latin typeface="Tahoma" charset="0"/>
                          <a:ea typeface="ＭＳ Ｐゴシック" charset="-128"/>
                        </a:rPr>
                      </a:br>
                      <a:r>
                        <a:rPr kumimoji="0" lang="fr-FR" altLang="en-US" sz="900" b="1" i="0" u="none" strike="noStrike" cap="none" normalizeH="0" baseline="0">
                          <a:ln>
                            <a:noFill/>
                          </a:ln>
                          <a:solidFill>
                            <a:srgbClr val="000000"/>
                          </a:solidFill>
                          <a:effectLst/>
                          <a:latin typeface="Tahoma" charset="0"/>
                          <a:ea typeface="ＭＳ Ｐゴシック" charset="-128"/>
                        </a:rPr>
                        <a:t>( 6 )   </a:t>
                      </a:r>
                    </a:p>
                  </a:txBody>
                  <a:tcPr marL="78197" marR="78197" marT="41475" marB="4147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gridSpan="2">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0" fontAlgn="ctr" latinLnBrk="0" hangingPunct="0">
                        <a:lnSpc>
                          <a:spcPct val="100000"/>
                        </a:lnSpc>
                        <a:spcBef>
                          <a:spcPct val="0"/>
                        </a:spcBef>
                        <a:spcAft>
                          <a:spcPct val="0"/>
                        </a:spcAft>
                        <a:buClr>
                          <a:srgbClr val="000000"/>
                        </a:buClr>
                        <a:buSzTx/>
                        <a:buFont typeface="Times New Roman" charset="0"/>
                        <a:buNone/>
                        <a:tabLst/>
                      </a:pPr>
                      <a:r>
                        <a:rPr kumimoji="0" lang="fr-FR" altLang="en-US" sz="900" b="1" i="0" u="none" strike="noStrike" cap="none" normalizeH="0" baseline="0">
                          <a:ln>
                            <a:noFill/>
                          </a:ln>
                          <a:solidFill>
                            <a:srgbClr val="000000"/>
                          </a:solidFill>
                          <a:effectLst/>
                          <a:latin typeface="Tahoma" charset="0"/>
                          <a:ea typeface="ＭＳ Ｐゴシック" charset="-128"/>
                        </a:rPr>
                        <a:t>Physics and Astronomy </a:t>
                      </a:r>
                      <a:br>
                        <a:rPr kumimoji="0" lang="fr-FR" altLang="en-US" sz="900" b="1" i="0" u="none" strike="noStrike" cap="none" normalizeH="0" baseline="0">
                          <a:ln>
                            <a:noFill/>
                          </a:ln>
                          <a:solidFill>
                            <a:srgbClr val="000000"/>
                          </a:solidFill>
                          <a:effectLst/>
                          <a:latin typeface="Tahoma" charset="0"/>
                          <a:ea typeface="ＭＳ Ｐゴシック" charset="-128"/>
                        </a:rPr>
                      </a:br>
                      <a:r>
                        <a:rPr kumimoji="0" lang="fr-FR" altLang="en-US" sz="900" b="1" i="0" u="none" strike="noStrike" cap="none" normalizeH="0" baseline="0">
                          <a:ln>
                            <a:noFill/>
                          </a:ln>
                          <a:solidFill>
                            <a:srgbClr val="000000"/>
                          </a:solidFill>
                          <a:effectLst/>
                          <a:latin typeface="Tahoma" charset="0"/>
                          <a:ea typeface="ＭＳ Ｐゴシック" charset="-128"/>
                        </a:rPr>
                        <a:t>( 10 )</a:t>
                      </a:r>
                    </a:p>
                  </a:txBody>
                  <a:tcPr marL="78197" marR="78197" marT="41475" marB="4147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hMerge="1">
                  <a:txBody>
                    <a:bodyPr/>
                    <a:lstStyle/>
                    <a:p>
                      <a:endParaRPr lang="en-US"/>
                    </a:p>
                  </a:txBody>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0" fontAlgn="ctr" latinLnBrk="0" hangingPunct="0">
                        <a:lnSpc>
                          <a:spcPct val="100000"/>
                        </a:lnSpc>
                        <a:spcBef>
                          <a:spcPct val="0"/>
                        </a:spcBef>
                        <a:spcAft>
                          <a:spcPct val="0"/>
                        </a:spcAft>
                        <a:buClr>
                          <a:srgbClr val="000000"/>
                        </a:buClr>
                        <a:buSzTx/>
                        <a:buFont typeface="Times New Roman" charset="0"/>
                        <a:buNone/>
                        <a:tabLst/>
                      </a:pPr>
                      <a:r>
                        <a:rPr kumimoji="0" lang="fr-FR" altLang="en-US" sz="900" b="1" i="0" u="none" strike="noStrike" cap="none" normalizeH="0" baseline="0">
                          <a:ln>
                            <a:noFill/>
                          </a:ln>
                          <a:solidFill>
                            <a:srgbClr val="000000"/>
                          </a:solidFill>
                          <a:effectLst/>
                          <a:latin typeface="Tahoma" charset="0"/>
                          <a:ea typeface="ＭＳ Ｐゴシック" charset="-128"/>
                        </a:rPr>
                        <a:t>e-Infra-</a:t>
                      </a:r>
                      <a:br>
                        <a:rPr kumimoji="0" lang="fr-FR" altLang="en-US" sz="900" b="1" i="0" u="none" strike="noStrike" cap="none" normalizeH="0" baseline="0">
                          <a:ln>
                            <a:noFill/>
                          </a:ln>
                          <a:solidFill>
                            <a:srgbClr val="000000"/>
                          </a:solidFill>
                          <a:effectLst/>
                          <a:latin typeface="Tahoma" charset="0"/>
                          <a:ea typeface="ＭＳ Ｐゴシック" charset="-128"/>
                        </a:rPr>
                      </a:br>
                      <a:r>
                        <a:rPr kumimoji="0" lang="fr-FR" altLang="en-US" sz="900" b="1" i="0" u="none" strike="noStrike" cap="none" normalizeH="0" baseline="0">
                          <a:ln>
                            <a:noFill/>
                          </a:ln>
                          <a:solidFill>
                            <a:srgbClr val="000000"/>
                          </a:solidFill>
                          <a:effectLst/>
                          <a:latin typeface="Tahoma" charset="0"/>
                          <a:ea typeface="ＭＳ Ｐゴシック" charset="-128"/>
                        </a:rPr>
                        <a:t>structures (1)  </a:t>
                      </a:r>
                    </a:p>
                  </a:txBody>
                  <a:tcPr marL="78197" marR="78197" marT="41475" marB="4147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r>
              <a:tr h="519113">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0" fontAlgn="ctr" latinLnBrk="0" hangingPunct="0">
                        <a:lnSpc>
                          <a:spcPct val="100000"/>
                        </a:lnSpc>
                        <a:spcBef>
                          <a:spcPct val="0"/>
                        </a:spcBef>
                        <a:spcAft>
                          <a:spcPct val="0"/>
                        </a:spcAft>
                        <a:buClr>
                          <a:srgbClr val="000000"/>
                        </a:buClr>
                        <a:buSzTx/>
                        <a:buFont typeface="Times New Roman" charset="0"/>
                        <a:buNone/>
                        <a:tabLst/>
                      </a:pPr>
                      <a:r>
                        <a:rPr kumimoji="0" lang="fr-FR" altLang="en-US" sz="900" b="1" i="0" u="none" strike="noStrike" cap="none" normalizeH="0" baseline="0">
                          <a:ln>
                            <a:noFill/>
                          </a:ln>
                          <a:solidFill>
                            <a:srgbClr val="000000"/>
                          </a:solidFill>
                          <a:effectLst/>
                          <a:latin typeface="Tahoma" charset="0"/>
                          <a:ea typeface="ＭＳ Ｐゴシック" charset="-128"/>
                        </a:rPr>
                        <a:t>SHARE</a:t>
                      </a:r>
                    </a:p>
                  </a:txBody>
                  <a:tcPr marL="78197" marR="78197" marT="41475" marB="4147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0" fontAlgn="ctr" latinLnBrk="0" hangingPunct="0">
                        <a:lnSpc>
                          <a:spcPct val="100000"/>
                        </a:lnSpc>
                        <a:spcBef>
                          <a:spcPct val="0"/>
                        </a:spcBef>
                        <a:spcAft>
                          <a:spcPct val="0"/>
                        </a:spcAft>
                        <a:buClr>
                          <a:srgbClr val="000000"/>
                        </a:buClr>
                        <a:buSzTx/>
                        <a:buFont typeface="Times New Roman" charset="0"/>
                        <a:buNone/>
                        <a:tabLst/>
                      </a:pPr>
                      <a:r>
                        <a:rPr kumimoji="0" lang="fr-FR" altLang="en-US" sz="900" b="1" i="0" u="none" strike="noStrike" cap="none" normalizeH="0" baseline="0" dirty="0">
                          <a:ln>
                            <a:noFill/>
                          </a:ln>
                          <a:solidFill>
                            <a:schemeClr val="tx1"/>
                          </a:solidFill>
                          <a:effectLst/>
                          <a:latin typeface="Tahoma" charset="0"/>
                          <a:ea typeface="ＭＳ Ｐゴシック" charset="-128"/>
                        </a:rPr>
                        <a:t>BBMRI</a:t>
                      </a:r>
                    </a:p>
                  </a:txBody>
                  <a:tcPr marL="78197" marR="78197" marT="41475" marB="4147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0" fontAlgn="ctr" latinLnBrk="0" hangingPunct="0">
                        <a:lnSpc>
                          <a:spcPct val="100000"/>
                        </a:lnSpc>
                        <a:spcBef>
                          <a:spcPct val="0"/>
                        </a:spcBef>
                        <a:spcAft>
                          <a:spcPct val="0"/>
                        </a:spcAft>
                        <a:buClr>
                          <a:srgbClr val="000000"/>
                        </a:buClr>
                        <a:buSzTx/>
                        <a:buFont typeface="Times New Roman" charset="0"/>
                        <a:buNone/>
                        <a:tabLst/>
                      </a:pPr>
                      <a:r>
                        <a:rPr kumimoji="0" lang="fr-FR" altLang="en-US" sz="1000" b="1" i="0" u="sng" strike="noStrike" cap="none" normalizeH="0" baseline="0" dirty="0">
                          <a:ln>
                            <a:noFill/>
                          </a:ln>
                          <a:solidFill>
                            <a:srgbClr val="FF0000"/>
                          </a:solidFill>
                          <a:effectLst/>
                          <a:latin typeface="Tahoma" charset="0"/>
                          <a:ea typeface="ＭＳ Ｐゴシック" charset="-128"/>
                        </a:rPr>
                        <a:t>ELIXIR</a:t>
                      </a:r>
                    </a:p>
                  </a:txBody>
                  <a:tcPr marL="78197" marR="78197" marT="41475" marB="4147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0" fontAlgn="ctr" latinLnBrk="0" hangingPunct="0">
                        <a:lnSpc>
                          <a:spcPct val="100000"/>
                        </a:lnSpc>
                        <a:spcBef>
                          <a:spcPct val="0"/>
                        </a:spcBef>
                        <a:spcAft>
                          <a:spcPct val="0"/>
                        </a:spcAft>
                        <a:buClr>
                          <a:srgbClr val="000000"/>
                        </a:buClr>
                        <a:buSzTx/>
                        <a:buFont typeface="Times New Roman" charset="0"/>
                        <a:buNone/>
                        <a:tabLst/>
                      </a:pPr>
                      <a:r>
                        <a:rPr kumimoji="0" lang="fr-FR" altLang="en-US" sz="900" b="1" i="0" u="none" strike="noStrike" cap="none" normalizeH="0" baseline="0" dirty="0">
                          <a:ln>
                            <a:noFill/>
                          </a:ln>
                          <a:solidFill>
                            <a:schemeClr val="tx1"/>
                          </a:solidFill>
                          <a:effectLst/>
                          <a:latin typeface="Tahoma" charset="0"/>
                          <a:ea typeface="ＭＳ Ｐゴシック" charset="-128"/>
                        </a:rPr>
                        <a:t>ICOS</a:t>
                      </a:r>
                    </a:p>
                  </a:txBody>
                  <a:tcPr marL="78197" marR="78197" marT="41475" marB="4147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0" fontAlgn="ctr" latinLnBrk="0" hangingPunct="0">
                        <a:lnSpc>
                          <a:spcPct val="100000"/>
                        </a:lnSpc>
                        <a:spcBef>
                          <a:spcPct val="0"/>
                        </a:spcBef>
                        <a:spcAft>
                          <a:spcPct val="0"/>
                        </a:spcAft>
                        <a:buClr>
                          <a:srgbClr val="000000"/>
                        </a:buClr>
                        <a:buSzTx/>
                        <a:buFont typeface="Times New Roman" charset="0"/>
                        <a:buNone/>
                        <a:tabLst/>
                      </a:pPr>
                      <a:r>
                        <a:rPr kumimoji="0" lang="el-GR" altLang="en-US" sz="1200" b="1" i="0" u="none" strike="noStrike" kern="1200" cap="none" normalizeH="0" baseline="0" dirty="0" smtClean="0">
                          <a:ln>
                            <a:noFill/>
                          </a:ln>
                          <a:solidFill>
                            <a:srgbClr val="FF0000"/>
                          </a:solidFill>
                          <a:effectLst/>
                          <a:latin typeface="Tahoma" charset="0"/>
                          <a:ea typeface="ＭＳ Ｐゴシック" charset="-128"/>
                          <a:cs typeface="+mn-cs"/>
                        </a:rPr>
                        <a:t>*</a:t>
                      </a:r>
                      <a:r>
                        <a:rPr kumimoji="0" lang="fr-FR" altLang="en-US" sz="1200" b="1" i="0" u="none" strike="noStrike" kern="1200" cap="none" normalizeH="0" baseline="0" dirty="0" smtClean="0">
                          <a:ln>
                            <a:noFill/>
                          </a:ln>
                          <a:solidFill>
                            <a:srgbClr val="FF0000"/>
                          </a:solidFill>
                          <a:effectLst/>
                          <a:latin typeface="Tahoma" charset="0"/>
                          <a:ea typeface="ＭＳ Ｐゴシック" charset="-128"/>
                          <a:cs typeface="+mn-cs"/>
                        </a:rPr>
                        <a:t>EURO-ARGO</a:t>
                      </a:r>
                      <a:endParaRPr kumimoji="0" lang="fr-FR" altLang="en-US" sz="1200" b="1" i="0" u="none" strike="noStrike" kern="1200" cap="none" normalizeH="0" baseline="0" dirty="0">
                        <a:ln>
                          <a:noFill/>
                        </a:ln>
                        <a:solidFill>
                          <a:srgbClr val="FF0000"/>
                        </a:solidFill>
                        <a:effectLst/>
                        <a:latin typeface="Tahoma" charset="0"/>
                        <a:ea typeface="ＭＳ Ｐゴシック" charset="-128"/>
                        <a:cs typeface="+mn-cs"/>
                      </a:endParaRPr>
                    </a:p>
                  </a:txBody>
                  <a:tcPr marL="78197" marR="78197" marT="41475" marB="4147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0" fontAlgn="ctr" latinLnBrk="0" hangingPunct="0">
                        <a:lnSpc>
                          <a:spcPct val="100000"/>
                        </a:lnSpc>
                        <a:spcBef>
                          <a:spcPct val="0"/>
                        </a:spcBef>
                        <a:spcAft>
                          <a:spcPct val="0"/>
                        </a:spcAft>
                        <a:buClr>
                          <a:srgbClr val="000000"/>
                        </a:buClr>
                        <a:buSzTx/>
                        <a:buFont typeface="Times New Roman" charset="0"/>
                        <a:buNone/>
                        <a:tabLst/>
                      </a:pPr>
                      <a:r>
                        <a:rPr kumimoji="0" lang="fr-FR" altLang="en-US" sz="900" b="1" i="0" u="none" strike="noStrike" cap="none" normalizeH="0" baseline="0">
                          <a:ln>
                            <a:noFill/>
                          </a:ln>
                          <a:solidFill>
                            <a:srgbClr val="000000"/>
                          </a:solidFill>
                          <a:effectLst/>
                          <a:latin typeface="Tahoma" charset="0"/>
                          <a:ea typeface="ＭＳ Ｐゴシック" charset="-128"/>
                        </a:rPr>
                        <a:t>ECCSEL</a:t>
                      </a:r>
                    </a:p>
                  </a:txBody>
                  <a:tcPr marL="78197" marR="78197" marT="41475" marB="4147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0" fontAlgn="ctr" latinLnBrk="0" hangingPunct="0">
                        <a:lnSpc>
                          <a:spcPct val="100000"/>
                        </a:lnSpc>
                        <a:spcBef>
                          <a:spcPct val="0"/>
                        </a:spcBef>
                        <a:spcAft>
                          <a:spcPct val="0"/>
                        </a:spcAft>
                        <a:buClr>
                          <a:srgbClr val="000000"/>
                        </a:buClr>
                        <a:buSzTx/>
                        <a:buFont typeface="Times New Roman" charset="0"/>
                        <a:buNone/>
                        <a:tabLst/>
                      </a:pPr>
                      <a:r>
                        <a:rPr kumimoji="0" lang="fr-FR" altLang="en-US" sz="900" b="1" i="0" u="none" strike="noStrike" cap="none" normalizeH="0" baseline="0" dirty="0">
                          <a:ln>
                            <a:noFill/>
                          </a:ln>
                          <a:solidFill>
                            <a:srgbClr val="000000"/>
                          </a:solidFill>
                          <a:effectLst/>
                          <a:latin typeface="Tahoma" charset="0"/>
                          <a:ea typeface="ＭＳ Ｐゴシック" charset="-128"/>
                        </a:rPr>
                        <a:t>EUROFEL</a:t>
                      </a:r>
                    </a:p>
                  </a:txBody>
                  <a:tcPr marL="78197" marR="78197" marT="41475" marB="4147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0" fontAlgn="ctr" latinLnBrk="0" hangingPunct="0">
                        <a:lnSpc>
                          <a:spcPct val="100000"/>
                        </a:lnSpc>
                        <a:spcBef>
                          <a:spcPct val="0"/>
                        </a:spcBef>
                        <a:spcAft>
                          <a:spcPct val="0"/>
                        </a:spcAft>
                        <a:buClr>
                          <a:srgbClr val="000000"/>
                        </a:buClr>
                        <a:buSzTx/>
                        <a:buFont typeface="Times New Roman" charset="0"/>
                        <a:buNone/>
                        <a:tabLst/>
                      </a:pPr>
                      <a:r>
                        <a:rPr kumimoji="0" lang="fr-FR" altLang="en-US" sz="900" b="1" i="0" u="none" strike="noStrike" cap="none" normalizeH="0" baseline="0" dirty="0">
                          <a:ln>
                            <a:noFill/>
                          </a:ln>
                          <a:solidFill>
                            <a:schemeClr val="bg2"/>
                          </a:solidFill>
                          <a:effectLst/>
                          <a:latin typeface="Tahoma" charset="0"/>
                          <a:ea typeface="ＭＳ Ｐゴシック" charset="-128"/>
                        </a:rPr>
                        <a:t>ELI</a:t>
                      </a:r>
                    </a:p>
                  </a:txBody>
                  <a:tcPr marL="78197" marR="78197" marT="41475" marB="4147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0" fontAlgn="ctr" latinLnBrk="0" hangingPunct="0">
                        <a:lnSpc>
                          <a:spcPct val="100000"/>
                        </a:lnSpc>
                        <a:spcBef>
                          <a:spcPct val="0"/>
                        </a:spcBef>
                        <a:spcAft>
                          <a:spcPct val="0"/>
                        </a:spcAft>
                        <a:buClr>
                          <a:srgbClr val="000000"/>
                        </a:buClr>
                        <a:buSzTx/>
                        <a:buFont typeface="Times New Roman" charset="0"/>
                        <a:buNone/>
                        <a:tabLst/>
                      </a:pPr>
                      <a:r>
                        <a:rPr kumimoji="0" lang="fr-FR" altLang="en-US" sz="900" b="1" i="0" u="none" strike="noStrike" cap="none" normalizeH="0" baseline="0">
                          <a:ln>
                            <a:noFill/>
                          </a:ln>
                          <a:solidFill>
                            <a:srgbClr val="000000"/>
                          </a:solidFill>
                          <a:effectLst/>
                          <a:latin typeface="Tahoma" charset="0"/>
                          <a:ea typeface="ＭＳ Ｐゴシック" charset="-128"/>
                        </a:rPr>
                        <a:t>TIARA*</a:t>
                      </a:r>
                    </a:p>
                  </a:txBody>
                  <a:tcPr marL="78197" marR="78197" marT="41475" marB="4147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0" fontAlgn="ctr" latinLnBrk="0" hangingPunct="0">
                        <a:lnSpc>
                          <a:spcPct val="100000"/>
                        </a:lnSpc>
                        <a:spcBef>
                          <a:spcPct val="0"/>
                        </a:spcBef>
                        <a:spcAft>
                          <a:spcPct val="0"/>
                        </a:spcAft>
                        <a:buClr>
                          <a:srgbClr val="000000"/>
                        </a:buClr>
                        <a:buSzTx/>
                        <a:buFont typeface="Times New Roman" charset="0"/>
                        <a:buNone/>
                        <a:tabLst/>
                      </a:pPr>
                      <a:r>
                        <a:rPr kumimoji="0" lang="fr-FR" altLang="en-US" sz="900" b="1" i="0" u="none" strike="noStrike" cap="none" normalizeH="0" baseline="0">
                          <a:ln>
                            <a:noFill/>
                          </a:ln>
                          <a:solidFill>
                            <a:srgbClr val="000000"/>
                          </a:solidFill>
                          <a:effectLst/>
                          <a:latin typeface="Tahoma" charset="0"/>
                          <a:ea typeface="ＭＳ Ｐゴシック" charset="-128"/>
                        </a:rPr>
                        <a:t>PRACE</a:t>
                      </a:r>
                    </a:p>
                  </a:txBody>
                  <a:tcPr marL="78197" marR="78197" marT="41475" marB="4147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r>
              <a:tr h="592138">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0" fontAlgn="ctr" latinLnBrk="0" hangingPunct="0">
                        <a:lnSpc>
                          <a:spcPct val="100000"/>
                        </a:lnSpc>
                        <a:spcBef>
                          <a:spcPct val="0"/>
                        </a:spcBef>
                        <a:spcAft>
                          <a:spcPct val="0"/>
                        </a:spcAft>
                        <a:buClr>
                          <a:srgbClr val="000000"/>
                        </a:buClr>
                        <a:buSzTx/>
                        <a:buFont typeface="Times New Roman" charset="0"/>
                        <a:buNone/>
                        <a:tabLst/>
                      </a:pPr>
                      <a:r>
                        <a:rPr kumimoji="0" lang="fr-FR" altLang="en-US" sz="900" b="1" i="0" u="none" strike="noStrike" cap="none" normalizeH="0" baseline="0">
                          <a:ln>
                            <a:noFill/>
                          </a:ln>
                          <a:solidFill>
                            <a:srgbClr val="000000"/>
                          </a:solidFill>
                          <a:effectLst/>
                          <a:latin typeface="Tahoma" charset="0"/>
                          <a:ea typeface="ＭＳ Ｐゴシック" charset="-128"/>
                        </a:rPr>
                        <a:t>European Social Survey</a:t>
                      </a:r>
                    </a:p>
                  </a:txBody>
                  <a:tcPr marL="78197" marR="78197" marT="41475" marB="4147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0" fontAlgn="ctr" latinLnBrk="0" hangingPunct="0">
                        <a:lnSpc>
                          <a:spcPct val="100000"/>
                        </a:lnSpc>
                        <a:spcBef>
                          <a:spcPct val="0"/>
                        </a:spcBef>
                        <a:spcAft>
                          <a:spcPct val="0"/>
                        </a:spcAft>
                        <a:buClr>
                          <a:srgbClr val="000000"/>
                        </a:buClr>
                        <a:buSzTx/>
                        <a:buFont typeface="Times New Roman" charset="0"/>
                        <a:buNone/>
                        <a:tabLst/>
                      </a:pPr>
                      <a:r>
                        <a:rPr kumimoji="0" lang="fr-FR" altLang="en-US" sz="900" b="1" i="0" u="none" strike="noStrike" cap="none" normalizeH="0" baseline="0" dirty="0">
                          <a:ln>
                            <a:noFill/>
                          </a:ln>
                          <a:solidFill>
                            <a:schemeClr val="tx1"/>
                          </a:solidFill>
                          <a:effectLst/>
                          <a:latin typeface="Tahoma" charset="0"/>
                          <a:ea typeface="ＭＳ Ｐゴシック" charset="-128"/>
                        </a:rPr>
                        <a:t>ECRIN</a:t>
                      </a:r>
                    </a:p>
                  </a:txBody>
                  <a:tcPr marL="78197" marR="78197" marT="41475" marB="4147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0" fontAlgn="ctr" latinLnBrk="0" hangingPunct="0">
                        <a:lnSpc>
                          <a:spcPct val="100000"/>
                        </a:lnSpc>
                        <a:spcBef>
                          <a:spcPct val="0"/>
                        </a:spcBef>
                        <a:spcAft>
                          <a:spcPct val="0"/>
                        </a:spcAft>
                        <a:buClr>
                          <a:srgbClr val="000000"/>
                        </a:buClr>
                        <a:buSzTx/>
                        <a:buFont typeface="Times New Roman" charset="0"/>
                        <a:buNone/>
                        <a:tabLst/>
                      </a:pPr>
                      <a:r>
                        <a:rPr kumimoji="0" lang="fr-FR" altLang="en-US" sz="900" b="1" i="0" u="none" strike="noStrike" cap="none" normalizeH="0" baseline="0" dirty="0">
                          <a:ln>
                            <a:noFill/>
                          </a:ln>
                          <a:solidFill>
                            <a:schemeClr val="tx1"/>
                          </a:solidFill>
                          <a:effectLst/>
                          <a:latin typeface="Tahoma" charset="0"/>
                          <a:ea typeface="ＭＳ Ｐゴシック" charset="-128"/>
                        </a:rPr>
                        <a:t>INFRA</a:t>
                      </a:r>
                      <a:br>
                        <a:rPr kumimoji="0" lang="fr-FR" altLang="en-US" sz="900" b="1" i="0" u="none" strike="noStrike" cap="none" normalizeH="0" baseline="0" dirty="0">
                          <a:ln>
                            <a:noFill/>
                          </a:ln>
                          <a:solidFill>
                            <a:schemeClr val="tx1"/>
                          </a:solidFill>
                          <a:effectLst/>
                          <a:latin typeface="Tahoma" charset="0"/>
                          <a:ea typeface="ＭＳ Ｐゴシック" charset="-128"/>
                        </a:rPr>
                      </a:br>
                      <a:r>
                        <a:rPr kumimoji="0" lang="fr-FR" altLang="en-US" sz="900" b="1" i="0" u="none" strike="noStrike" cap="none" normalizeH="0" baseline="0" dirty="0">
                          <a:ln>
                            <a:noFill/>
                          </a:ln>
                          <a:solidFill>
                            <a:schemeClr val="tx1"/>
                          </a:solidFill>
                          <a:effectLst/>
                          <a:latin typeface="Tahoma" charset="0"/>
                          <a:ea typeface="ＭＳ Ｐゴシック" charset="-128"/>
                        </a:rPr>
                        <a:t>FRONTIER</a:t>
                      </a:r>
                    </a:p>
                  </a:txBody>
                  <a:tcPr marL="78197" marR="78197" marT="41475" marB="4147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0" fontAlgn="ctr" latinLnBrk="0" hangingPunct="0">
                        <a:lnSpc>
                          <a:spcPct val="100000"/>
                        </a:lnSpc>
                        <a:spcBef>
                          <a:spcPct val="0"/>
                        </a:spcBef>
                        <a:spcAft>
                          <a:spcPct val="0"/>
                        </a:spcAft>
                        <a:buClr>
                          <a:srgbClr val="000000"/>
                        </a:buClr>
                        <a:buSzTx/>
                        <a:buFont typeface="Times New Roman" charset="0"/>
                        <a:buNone/>
                        <a:tabLst/>
                      </a:pPr>
                      <a:r>
                        <a:rPr kumimoji="0" lang="el-GR" altLang="en-US" sz="1200" b="1" i="0" u="sng" strike="noStrike" cap="none" normalizeH="0" baseline="0" dirty="0" smtClean="0">
                          <a:ln>
                            <a:noFill/>
                          </a:ln>
                          <a:solidFill>
                            <a:srgbClr val="FF0000"/>
                          </a:solidFill>
                          <a:effectLst/>
                          <a:latin typeface="Tahoma" charset="0"/>
                          <a:ea typeface="ＭＳ Ｐゴシック" charset="-128"/>
                        </a:rPr>
                        <a:t>*</a:t>
                      </a:r>
                      <a:r>
                        <a:rPr kumimoji="0" lang="fr-FR" altLang="en-US" sz="1200" b="1" i="0" u="sng" strike="noStrike" cap="none" normalizeH="0" baseline="0" dirty="0" smtClean="0">
                          <a:ln>
                            <a:noFill/>
                          </a:ln>
                          <a:solidFill>
                            <a:srgbClr val="FF0000"/>
                          </a:solidFill>
                          <a:effectLst/>
                          <a:latin typeface="Tahoma" charset="0"/>
                          <a:ea typeface="ＭＳ Ｐゴシック" charset="-128"/>
                        </a:rPr>
                        <a:t>LIFE-WATCH</a:t>
                      </a:r>
                      <a:endParaRPr kumimoji="0" lang="fr-FR" altLang="en-US" sz="1200" b="1" i="0" u="sng" strike="noStrike" cap="none" normalizeH="0" baseline="0" dirty="0">
                        <a:ln>
                          <a:noFill/>
                        </a:ln>
                        <a:solidFill>
                          <a:srgbClr val="FF0000"/>
                        </a:solidFill>
                        <a:effectLst/>
                        <a:latin typeface="Tahoma" charset="0"/>
                        <a:ea typeface="ＭＳ Ｐゴシック" charset="-128"/>
                      </a:endParaRPr>
                    </a:p>
                  </a:txBody>
                  <a:tcPr marL="78197" marR="78197" marT="41475" marB="4147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0" fontAlgn="ctr" latinLnBrk="0" hangingPunct="0">
                        <a:lnSpc>
                          <a:spcPct val="100000"/>
                        </a:lnSpc>
                        <a:spcBef>
                          <a:spcPct val="0"/>
                        </a:spcBef>
                        <a:spcAft>
                          <a:spcPct val="0"/>
                        </a:spcAft>
                        <a:buClr>
                          <a:srgbClr val="000000"/>
                        </a:buClr>
                        <a:buSzTx/>
                        <a:buFont typeface="Times New Roman" charset="0"/>
                        <a:buNone/>
                        <a:tabLst/>
                      </a:pPr>
                      <a:r>
                        <a:rPr kumimoji="0" lang="fr-FR" altLang="en-US" sz="900" b="1" i="0" u="none" strike="noStrike" cap="none" normalizeH="0" baseline="0" dirty="0">
                          <a:ln>
                            <a:noFill/>
                          </a:ln>
                          <a:solidFill>
                            <a:schemeClr val="tx1"/>
                          </a:solidFill>
                          <a:effectLst/>
                          <a:latin typeface="Tahoma" charset="0"/>
                          <a:ea typeface="ＭＳ Ｐゴシック" charset="-128"/>
                        </a:rPr>
                        <a:t>IAGOS</a:t>
                      </a:r>
                    </a:p>
                  </a:txBody>
                  <a:tcPr marL="78197" marR="78197" marT="41475" marB="4147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0" fontAlgn="ctr" latinLnBrk="0" hangingPunct="0">
                        <a:lnSpc>
                          <a:spcPct val="100000"/>
                        </a:lnSpc>
                        <a:spcBef>
                          <a:spcPct val="0"/>
                        </a:spcBef>
                        <a:spcAft>
                          <a:spcPct val="0"/>
                        </a:spcAft>
                        <a:buClr>
                          <a:srgbClr val="000000"/>
                        </a:buClr>
                        <a:buSzTx/>
                        <a:buFont typeface="Times New Roman" charset="0"/>
                        <a:buNone/>
                        <a:tabLst/>
                      </a:pPr>
                      <a:r>
                        <a:rPr kumimoji="0" lang="fr-FR" altLang="en-US" sz="900" b="1" i="0" u="none" strike="noStrike" cap="none" normalizeH="0" baseline="0">
                          <a:ln>
                            <a:noFill/>
                          </a:ln>
                          <a:solidFill>
                            <a:srgbClr val="000000"/>
                          </a:solidFill>
                          <a:effectLst/>
                          <a:latin typeface="Tahoma" charset="0"/>
                          <a:ea typeface="ＭＳ Ｐゴシック" charset="-128"/>
                        </a:rPr>
                        <a:t>Windscanner</a:t>
                      </a:r>
                    </a:p>
                  </a:txBody>
                  <a:tcPr marL="78197" marR="78197" marT="41475" marB="4147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0" fontAlgn="ctr" latinLnBrk="0" hangingPunct="0">
                        <a:lnSpc>
                          <a:spcPct val="100000"/>
                        </a:lnSpc>
                        <a:spcBef>
                          <a:spcPct val="0"/>
                        </a:spcBef>
                        <a:spcAft>
                          <a:spcPct val="0"/>
                        </a:spcAft>
                        <a:buClr>
                          <a:srgbClr val="000000"/>
                        </a:buClr>
                        <a:buSzTx/>
                        <a:buFont typeface="Times New Roman" charset="0"/>
                        <a:buNone/>
                        <a:tabLst/>
                      </a:pPr>
                      <a:r>
                        <a:rPr kumimoji="0" lang="fr-FR" altLang="en-US" sz="900" b="1" i="0" u="none" strike="noStrike" cap="none" normalizeH="0" baseline="0">
                          <a:ln>
                            <a:noFill/>
                          </a:ln>
                          <a:solidFill>
                            <a:srgbClr val="000000"/>
                          </a:solidFill>
                          <a:effectLst/>
                          <a:latin typeface="Tahoma" charset="0"/>
                          <a:ea typeface="ＭＳ Ｐゴシック" charset="-128"/>
                        </a:rPr>
                        <a:t>EMFL</a:t>
                      </a:r>
                    </a:p>
                  </a:txBody>
                  <a:tcPr marL="78197" marR="78197" marT="41475" marB="4147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0" fontAlgn="ctr" latinLnBrk="0" hangingPunct="0">
                        <a:lnSpc>
                          <a:spcPct val="100000"/>
                        </a:lnSpc>
                        <a:spcBef>
                          <a:spcPct val="0"/>
                        </a:spcBef>
                        <a:spcAft>
                          <a:spcPct val="0"/>
                        </a:spcAft>
                        <a:buClr>
                          <a:srgbClr val="000000"/>
                        </a:buClr>
                        <a:buSzTx/>
                        <a:buFont typeface="Times New Roman" charset="0"/>
                        <a:buNone/>
                        <a:tabLst/>
                      </a:pPr>
                      <a:r>
                        <a:rPr kumimoji="0" lang="fr-FR" altLang="en-US" sz="900" b="1" i="0" u="none" strike="noStrike" cap="none" normalizeH="0" baseline="0">
                          <a:ln>
                            <a:noFill/>
                          </a:ln>
                          <a:solidFill>
                            <a:srgbClr val="000000"/>
                          </a:solidFill>
                          <a:effectLst/>
                          <a:latin typeface="Tahoma" charset="0"/>
                          <a:ea typeface="ＭＳ Ｐゴシック" charset="-128"/>
                        </a:rPr>
                        <a:t>SPIRAL2</a:t>
                      </a:r>
                    </a:p>
                  </a:txBody>
                  <a:tcPr marL="78197" marR="78197" marT="41475" marB="4147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0" fontAlgn="ctr" latinLnBrk="0" hangingPunct="0">
                        <a:lnSpc>
                          <a:spcPct val="100000"/>
                        </a:lnSpc>
                        <a:spcBef>
                          <a:spcPct val="0"/>
                        </a:spcBef>
                        <a:spcAft>
                          <a:spcPct val="0"/>
                        </a:spcAft>
                        <a:buClr>
                          <a:srgbClr val="000000"/>
                        </a:buClr>
                        <a:buSzTx/>
                        <a:buFont typeface="Times New Roman" charset="0"/>
                        <a:buNone/>
                        <a:tabLst/>
                      </a:pPr>
                      <a:r>
                        <a:rPr kumimoji="0" lang="fr-FR" altLang="en-US" sz="900" b="1" i="0" u="none" strike="noStrike" cap="none" normalizeH="0" baseline="0">
                          <a:ln>
                            <a:noFill/>
                          </a:ln>
                          <a:solidFill>
                            <a:srgbClr val="000000"/>
                          </a:solidFill>
                          <a:effectLst/>
                          <a:latin typeface="Tahoma" charset="0"/>
                          <a:ea typeface="ＭＳ Ｐゴシック" charset="-128"/>
                        </a:rPr>
                        <a:t>CTA</a:t>
                      </a:r>
                    </a:p>
                  </a:txBody>
                  <a:tcPr marL="78197" marR="78197" marT="41475" marB="4147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0" fontAlgn="base" latinLnBrk="0" hangingPunct="0">
                        <a:lnSpc>
                          <a:spcPct val="100000"/>
                        </a:lnSpc>
                        <a:spcBef>
                          <a:spcPts val="913"/>
                        </a:spcBef>
                        <a:spcAft>
                          <a:spcPct val="0"/>
                        </a:spcAft>
                        <a:buClr>
                          <a:srgbClr val="000000"/>
                        </a:buClr>
                        <a:buSzTx/>
                        <a:buFont typeface="Times New Roman" charset="0"/>
                        <a:buNone/>
                        <a:tabLst/>
                      </a:pPr>
                      <a:endParaRPr kumimoji="0" lang="en-US" altLang="en-US" sz="900" b="1" i="0" u="none" strike="noStrike" cap="none" normalizeH="0" baseline="0">
                        <a:ln>
                          <a:noFill/>
                        </a:ln>
                        <a:solidFill>
                          <a:srgbClr val="000000"/>
                        </a:solidFill>
                        <a:effectLst/>
                        <a:latin typeface="Tahoma" charset="0"/>
                        <a:ea typeface="ＭＳ Ｐゴシック" charset="-128"/>
                      </a:endParaRPr>
                    </a:p>
                  </a:txBody>
                  <a:tcPr marL="78197" marR="78197" marT="41475" marB="41475"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r>
              <a:tr h="539750">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0" fontAlgn="ctr" latinLnBrk="0" hangingPunct="0">
                        <a:lnSpc>
                          <a:spcPct val="100000"/>
                        </a:lnSpc>
                        <a:spcBef>
                          <a:spcPct val="0"/>
                        </a:spcBef>
                        <a:spcAft>
                          <a:spcPct val="0"/>
                        </a:spcAft>
                        <a:buClr>
                          <a:srgbClr val="000000"/>
                        </a:buClr>
                        <a:buSzTx/>
                        <a:buFont typeface="Times New Roman" charset="0"/>
                        <a:buNone/>
                        <a:tabLst/>
                      </a:pPr>
                      <a:r>
                        <a:rPr kumimoji="0" lang="fr-FR" altLang="en-US" sz="900" b="1" i="0" u="none" strike="noStrike" cap="none" normalizeH="0" baseline="0">
                          <a:ln>
                            <a:noFill/>
                          </a:ln>
                          <a:solidFill>
                            <a:srgbClr val="000000"/>
                          </a:solidFill>
                          <a:effectLst/>
                          <a:latin typeface="Tahoma" charset="0"/>
                          <a:ea typeface="ＭＳ Ｐゴシック" charset="-128"/>
                        </a:rPr>
                        <a:t>CESSDA</a:t>
                      </a:r>
                    </a:p>
                  </a:txBody>
                  <a:tcPr marL="78197" marR="78197" marT="41475" marB="4147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0" fontAlgn="ctr" latinLnBrk="0" hangingPunct="0">
                        <a:lnSpc>
                          <a:spcPct val="100000"/>
                        </a:lnSpc>
                        <a:spcBef>
                          <a:spcPct val="0"/>
                        </a:spcBef>
                        <a:spcAft>
                          <a:spcPct val="0"/>
                        </a:spcAft>
                        <a:buClr>
                          <a:srgbClr val="000000"/>
                        </a:buClr>
                        <a:buSzTx/>
                        <a:buFont typeface="Times New Roman" charset="0"/>
                        <a:buNone/>
                        <a:tabLst/>
                      </a:pPr>
                      <a:r>
                        <a:rPr kumimoji="0" lang="fr-FR" altLang="en-US" sz="900" b="1" i="0" u="none" strike="noStrike" cap="none" normalizeH="0" baseline="0" dirty="0">
                          <a:ln>
                            <a:noFill/>
                          </a:ln>
                          <a:solidFill>
                            <a:schemeClr val="tx1"/>
                          </a:solidFill>
                          <a:effectLst/>
                          <a:latin typeface="Tahoma" charset="0"/>
                          <a:ea typeface="ＭＳ Ｐゴシック" charset="-128"/>
                        </a:rPr>
                        <a:t>INSTRUCT</a:t>
                      </a:r>
                    </a:p>
                  </a:txBody>
                  <a:tcPr marL="78197" marR="78197" marT="41475" marB="4147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0" fontAlgn="ctr" latinLnBrk="0" hangingPunct="0">
                        <a:lnSpc>
                          <a:spcPct val="100000"/>
                        </a:lnSpc>
                        <a:spcBef>
                          <a:spcPct val="0"/>
                        </a:spcBef>
                        <a:spcAft>
                          <a:spcPct val="0"/>
                        </a:spcAft>
                        <a:buClr>
                          <a:srgbClr val="000000"/>
                        </a:buClr>
                        <a:buSzTx/>
                        <a:buFont typeface="Times New Roman" charset="0"/>
                        <a:buNone/>
                        <a:tabLst/>
                      </a:pPr>
                      <a:r>
                        <a:rPr kumimoji="0" lang="fr-FR" altLang="en-US" sz="900" b="1" i="0" u="none" strike="noStrike" cap="none" normalizeH="0" baseline="0" dirty="0">
                          <a:ln>
                            <a:noFill/>
                          </a:ln>
                          <a:solidFill>
                            <a:schemeClr val="tx1"/>
                          </a:solidFill>
                          <a:effectLst/>
                          <a:latin typeface="Tahoma" charset="0"/>
                          <a:ea typeface="ＭＳ Ｐゴシック" charset="-128"/>
                        </a:rPr>
                        <a:t>EATRIS</a:t>
                      </a:r>
                    </a:p>
                  </a:txBody>
                  <a:tcPr marL="78197" marR="78197" marT="41475" marB="4147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0" fontAlgn="ctr" latinLnBrk="0" hangingPunct="0">
                        <a:lnSpc>
                          <a:spcPct val="100000"/>
                        </a:lnSpc>
                        <a:spcBef>
                          <a:spcPct val="0"/>
                        </a:spcBef>
                        <a:spcAft>
                          <a:spcPct val="0"/>
                        </a:spcAft>
                        <a:buClr>
                          <a:srgbClr val="000000"/>
                        </a:buClr>
                        <a:buSzTx/>
                        <a:buFont typeface="Times New Roman" charset="0"/>
                        <a:buNone/>
                        <a:tabLst/>
                      </a:pPr>
                      <a:r>
                        <a:rPr kumimoji="0" lang="el-GR" altLang="en-US" sz="1200" b="1" i="0" u="none" strike="noStrike" kern="1200" cap="none" normalizeH="0" baseline="0" dirty="0" smtClean="0">
                          <a:ln>
                            <a:noFill/>
                          </a:ln>
                          <a:solidFill>
                            <a:srgbClr val="FF0000"/>
                          </a:solidFill>
                          <a:effectLst/>
                          <a:latin typeface="Tahoma" charset="0"/>
                          <a:ea typeface="ＭＳ Ｐゴシック" charset="-128"/>
                          <a:cs typeface="+mn-cs"/>
                        </a:rPr>
                        <a:t>*</a:t>
                      </a:r>
                      <a:r>
                        <a:rPr kumimoji="0" lang="fr-FR" altLang="en-US" sz="1200" b="1" i="0" u="none" strike="noStrike" kern="1200" cap="none" normalizeH="0" baseline="0" dirty="0" smtClean="0">
                          <a:ln>
                            <a:noFill/>
                          </a:ln>
                          <a:solidFill>
                            <a:srgbClr val="FF0000"/>
                          </a:solidFill>
                          <a:effectLst/>
                          <a:latin typeface="Tahoma" charset="0"/>
                          <a:ea typeface="ＭＳ Ｐゴシック" charset="-128"/>
                          <a:cs typeface="+mn-cs"/>
                        </a:rPr>
                        <a:t>EMSO</a:t>
                      </a:r>
                      <a:endParaRPr kumimoji="0" lang="fr-FR" altLang="en-US" sz="1200" b="1" i="0" u="none" strike="noStrike" kern="1200" cap="none" normalizeH="0" baseline="0" dirty="0">
                        <a:ln>
                          <a:noFill/>
                        </a:ln>
                        <a:solidFill>
                          <a:srgbClr val="FF0000"/>
                        </a:solidFill>
                        <a:effectLst/>
                        <a:latin typeface="Tahoma" charset="0"/>
                        <a:ea typeface="ＭＳ Ｐゴシック" charset="-128"/>
                        <a:cs typeface="+mn-cs"/>
                      </a:endParaRPr>
                    </a:p>
                  </a:txBody>
                  <a:tcPr marL="78197" marR="78197" marT="41475" marB="4147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0" fontAlgn="ctr" latinLnBrk="0" hangingPunct="0">
                        <a:lnSpc>
                          <a:spcPct val="100000"/>
                        </a:lnSpc>
                        <a:spcBef>
                          <a:spcPct val="0"/>
                        </a:spcBef>
                        <a:spcAft>
                          <a:spcPct val="0"/>
                        </a:spcAft>
                        <a:buClr>
                          <a:srgbClr val="000000"/>
                        </a:buClr>
                        <a:buSzTx/>
                        <a:buFont typeface="Times New Roman" charset="0"/>
                        <a:buNone/>
                        <a:tabLst/>
                      </a:pPr>
                      <a:r>
                        <a:rPr kumimoji="0" lang="fr-FR" altLang="en-US" sz="900" b="1" i="0" u="none" strike="noStrike" cap="none" normalizeH="0" baseline="0" dirty="0">
                          <a:ln>
                            <a:noFill/>
                          </a:ln>
                          <a:solidFill>
                            <a:srgbClr val="000000"/>
                          </a:solidFill>
                          <a:effectLst/>
                          <a:latin typeface="Tahoma" charset="0"/>
                          <a:ea typeface="ＭＳ Ｐゴシック" charset="-128"/>
                        </a:rPr>
                        <a:t>EPOS</a:t>
                      </a:r>
                    </a:p>
                  </a:txBody>
                  <a:tcPr marL="78197" marR="78197" marT="41475" marB="4147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0" fontAlgn="ctr" latinLnBrk="0" hangingPunct="0">
                        <a:lnSpc>
                          <a:spcPct val="100000"/>
                        </a:lnSpc>
                        <a:spcBef>
                          <a:spcPct val="0"/>
                        </a:spcBef>
                        <a:spcAft>
                          <a:spcPct val="0"/>
                        </a:spcAft>
                        <a:buClr>
                          <a:srgbClr val="000000"/>
                        </a:buClr>
                        <a:buSzTx/>
                        <a:buFont typeface="Times New Roman" charset="0"/>
                        <a:buNone/>
                        <a:tabLst/>
                      </a:pPr>
                      <a:r>
                        <a:rPr kumimoji="0" lang="fr-FR" altLang="en-US" sz="900" b="1" i="0" u="none" strike="noStrike" cap="none" normalizeH="0" baseline="0" dirty="0">
                          <a:ln>
                            <a:noFill/>
                          </a:ln>
                          <a:solidFill>
                            <a:srgbClr val="000000"/>
                          </a:solidFill>
                          <a:effectLst/>
                          <a:latin typeface="Tahoma" charset="0"/>
                          <a:ea typeface="ＭＳ Ｐゴシック" charset="-128"/>
                        </a:rPr>
                        <a:t>EU-SOLARIS</a:t>
                      </a:r>
                    </a:p>
                  </a:txBody>
                  <a:tcPr marL="78197" marR="78197" marT="41475" marB="4147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0" fontAlgn="ctr" latinLnBrk="0" hangingPunct="0">
                        <a:lnSpc>
                          <a:spcPct val="100000"/>
                        </a:lnSpc>
                        <a:spcBef>
                          <a:spcPct val="0"/>
                        </a:spcBef>
                        <a:spcAft>
                          <a:spcPct val="0"/>
                        </a:spcAft>
                        <a:buClr>
                          <a:srgbClr val="000000"/>
                        </a:buClr>
                        <a:buSzTx/>
                        <a:buFont typeface="Times New Roman" charset="0"/>
                        <a:buNone/>
                        <a:tabLst/>
                      </a:pPr>
                      <a:r>
                        <a:rPr kumimoji="0" lang="fr-FR" altLang="en-US" sz="900" b="1" i="0" u="none" strike="noStrike" cap="none" normalizeH="0" baseline="0">
                          <a:ln>
                            <a:noFill/>
                          </a:ln>
                          <a:solidFill>
                            <a:srgbClr val="000000"/>
                          </a:solidFill>
                          <a:effectLst/>
                          <a:latin typeface="Tahoma" charset="0"/>
                          <a:ea typeface="ＭＳ Ｐゴシック" charset="-128"/>
                        </a:rPr>
                        <a:t>European XFEL</a:t>
                      </a:r>
                    </a:p>
                  </a:txBody>
                  <a:tcPr marL="78197" marR="78197" marT="41475" marB="4147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0" fontAlgn="ctr" latinLnBrk="0" hangingPunct="0">
                        <a:lnSpc>
                          <a:spcPct val="100000"/>
                        </a:lnSpc>
                        <a:spcBef>
                          <a:spcPct val="0"/>
                        </a:spcBef>
                        <a:spcAft>
                          <a:spcPct val="0"/>
                        </a:spcAft>
                        <a:buClr>
                          <a:srgbClr val="000000"/>
                        </a:buClr>
                        <a:buSzTx/>
                        <a:buFont typeface="Times New Roman" charset="0"/>
                        <a:buNone/>
                        <a:tabLst/>
                      </a:pPr>
                      <a:r>
                        <a:rPr kumimoji="0" lang="fr-FR" altLang="en-US" sz="900" b="0" i="0" u="none" strike="noStrike" cap="none" normalizeH="0" baseline="0" dirty="0">
                          <a:ln>
                            <a:noFill/>
                          </a:ln>
                          <a:solidFill>
                            <a:schemeClr val="tx1"/>
                          </a:solidFill>
                          <a:effectLst/>
                          <a:latin typeface="Tahoma" charset="0"/>
                          <a:ea typeface="ＭＳ Ｐゴシック" charset="-128"/>
                        </a:rPr>
                        <a:t>E-ELT</a:t>
                      </a:r>
                    </a:p>
                  </a:txBody>
                  <a:tcPr marL="78197" marR="78197" marT="41475" marB="4147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0" fontAlgn="ctr" latinLnBrk="0" hangingPunct="0">
                        <a:lnSpc>
                          <a:spcPct val="100000"/>
                        </a:lnSpc>
                        <a:spcBef>
                          <a:spcPct val="0"/>
                        </a:spcBef>
                        <a:spcAft>
                          <a:spcPct val="0"/>
                        </a:spcAft>
                        <a:buClr>
                          <a:srgbClr val="000000"/>
                        </a:buClr>
                        <a:buSzTx/>
                        <a:buFont typeface="Times New Roman" charset="0"/>
                        <a:buNone/>
                        <a:tabLst/>
                      </a:pPr>
                      <a:r>
                        <a:rPr kumimoji="0" lang="fr-FR" altLang="en-US" sz="900" b="1" i="0" u="none" strike="noStrike" cap="none" normalizeH="0" baseline="0">
                          <a:ln>
                            <a:noFill/>
                          </a:ln>
                          <a:solidFill>
                            <a:srgbClr val="000000"/>
                          </a:solidFill>
                          <a:effectLst/>
                          <a:latin typeface="Tahoma" charset="0"/>
                          <a:ea typeface="ＭＳ Ｐゴシック" charset="-128"/>
                        </a:rPr>
                        <a:t>SKA</a:t>
                      </a:r>
                    </a:p>
                  </a:txBody>
                  <a:tcPr marL="78197" marR="78197" marT="41475" marB="4147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0" fontAlgn="base" latinLnBrk="0" hangingPunct="0">
                        <a:lnSpc>
                          <a:spcPct val="100000"/>
                        </a:lnSpc>
                        <a:spcBef>
                          <a:spcPts val="913"/>
                        </a:spcBef>
                        <a:spcAft>
                          <a:spcPct val="0"/>
                        </a:spcAft>
                        <a:buClr>
                          <a:srgbClr val="000000"/>
                        </a:buClr>
                        <a:buSzTx/>
                        <a:buFont typeface="Times New Roman" charset="0"/>
                        <a:buNone/>
                        <a:tabLst/>
                      </a:pPr>
                      <a:endParaRPr kumimoji="0" lang="en-US" altLang="en-US" sz="900" b="1" i="0" u="none" strike="noStrike" cap="none" normalizeH="0" baseline="0">
                        <a:ln>
                          <a:noFill/>
                        </a:ln>
                        <a:solidFill>
                          <a:srgbClr val="000000"/>
                        </a:solidFill>
                        <a:effectLst/>
                        <a:latin typeface="Tahoma" charset="0"/>
                        <a:ea typeface="ＭＳ Ｐゴシック" charset="-128"/>
                      </a:endParaRPr>
                    </a:p>
                  </a:txBody>
                  <a:tcPr marL="78197" marR="78197" marT="41475" marB="41475" anchor="ctr"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r>
              <a:tr h="542925">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0" fontAlgn="ctr" latinLnBrk="0" hangingPunct="0">
                        <a:lnSpc>
                          <a:spcPct val="100000"/>
                        </a:lnSpc>
                        <a:spcBef>
                          <a:spcPct val="0"/>
                        </a:spcBef>
                        <a:spcAft>
                          <a:spcPct val="0"/>
                        </a:spcAft>
                        <a:buClr>
                          <a:srgbClr val="000000"/>
                        </a:buClr>
                        <a:buSzTx/>
                        <a:buFont typeface="Times New Roman" charset="0"/>
                        <a:buNone/>
                        <a:tabLst/>
                      </a:pPr>
                      <a:r>
                        <a:rPr kumimoji="0" lang="fr-FR" altLang="en-US" sz="900" b="1" i="0" u="none" strike="noStrike" cap="none" normalizeH="0" baseline="0" dirty="0">
                          <a:ln>
                            <a:noFill/>
                          </a:ln>
                          <a:solidFill>
                            <a:schemeClr val="tx1"/>
                          </a:solidFill>
                          <a:effectLst/>
                          <a:latin typeface="Tahoma" charset="0"/>
                          <a:ea typeface="ＭＳ Ｐゴシック" charset="-128"/>
                        </a:rPr>
                        <a:t>CLARIN</a:t>
                      </a:r>
                    </a:p>
                  </a:txBody>
                  <a:tcPr marL="78197" marR="78197" marT="41475" marB="4147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0" fontAlgn="ctr" latinLnBrk="0" hangingPunct="0">
                        <a:lnSpc>
                          <a:spcPct val="100000"/>
                        </a:lnSpc>
                        <a:spcBef>
                          <a:spcPct val="0"/>
                        </a:spcBef>
                        <a:spcAft>
                          <a:spcPct val="0"/>
                        </a:spcAft>
                        <a:buClr>
                          <a:srgbClr val="000000"/>
                        </a:buClr>
                        <a:buSzTx/>
                        <a:buFont typeface="Times New Roman" charset="0"/>
                        <a:buNone/>
                        <a:tabLst/>
                      </a:pPr>
                      <a:r>
                        <a:rPr kumimoji="0" lang="fr-FR" altLang="en-US" sz="900" b="1" i="0" u="none" strike="noStrike" cap="none" normalizeH="0" baseline="0">
                          <a:ln>
                            <a:noFill/>
                          </a:ln>
                          <a:solidFill>
                            <a:srgbClr val="000000"/>
                          </a:solidFill>
                          <a:effectLst/>
                          <a:latin typeface="Tahoma" charset="0"/>
                          <a:ea typeface="ＭＳ Ｐゴシック" charset="-128"/>
                        </a:rPr>
                        <a:t>EU-OPENSCREEN</a:t>
                      </a:r>
                    </a:p>
                  </a:txBody>
                  <a:tcPr marL="78197" marR="78197" marT="41475" marB="4147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0" fontAlgn="ctr" latinLnBrk="0" hangingPunct="0">
                        <a:lnSpc>
                          <a:spcPct val="100000"/>
                        </a:lnSpc>
                        <a:spcBef>
                          <a:spcPct val="0"/>
                        </a:spcBef>
                        <a:spcAft>
                          <a:spcPct val="0"/>
                        </a:spcAft>
                        <a:buClr>
                          <a:srgbClr val="000000"/>
                        </a:buClr>
                        <a:buSzTx/>
                        <a:buFont typeface="Times New Roman" charset="0"/>
                        <a:buNone/>
                        <a:tabLst/>
                      </a:pPr>
                      <a:r>
                        <a:rPr kumimoji="0" lang="el-GR" altLang="en-US" sz="1200" b="1" i="0" u="sng" strike="noStrike" cap="none" normalizeH="0" baseline="0" dirty="0" smtClean="0">
                          <a:ln>
                            <a:noFill/>
                          </a:ln>
                          <a:solidFill>
                            <a:srgbClr val="FF0000"/>
                          </a:solidFill>
                          <a:effectLst/>
                          <a:latin typeface="Tahoma" charset="0"/>
                          <a:ea typeface="ＭＳ Ｐゴシック" charset="-128"/>
                        </a:rPr>
                        <a:t>*</a:t>
                      </a:r>
                      <a:r>
                        <a:rPr kumimoji="0" lang="fr-FR" altLang="en-US" sz="1200" b="1" i="0" u="sng" strike="noStrike" cap="none" normalizeH="0" baseline="0" dirty="0" smtClean="0">
                          <a:ln>
                            <a:noFill/>
                          </a:ln>
                          <a:solidFill>
                            <a:srgbClr val="FF0000"/>
                          </a:solidFill>
                          <a:effectLst/>
                          <a:latin typeface="Tahoma" charset="0"/>
                          <a:ea typeface="ＭＳ Ｐゴシック" charset="-128"/>
                        </a:rPr>
                        <a:t>EMBRC</a:t>
                      </a:r>
                      <a:endParaRPr kumimoji="0" lang="fr-FR" altLang="en-US" sz="1200" b="1" i="0" u="sng" strike="noStrike" cap="none" normalizeH="0" baseline="0" dirty="0">
                        <a:ln>
                          <a:noFill/>
                        </a:ln>
                        <a:solidFill>
                          <a:srgbClr val="FF0000"/>
                        </a:solidFill>
                        <a:effectLst/>
                        <a:latin typeface="Tahoma" charset="0"/>
                        <a:ea typeface="ＭＳ Ｐゴシック" charset="-128"/>
                      </a:endParaRPr>
                    </a:p>
                  </a:txBody>
                  <a:tcPr marL="78197" marR="78197" marT="41475" marB="4147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0" fontAlgn="ctr" latinLnBrk="0" hangingPunct="0">
                        <a:lnSpc>
                          <a:spcPct val="100000"/>
                        </a:lnSpc>
                        <a:spcBef>
                          <a:spcPct val="0"/>
                        </a:spcBef>
                        <a:spcAft>
                          <a:spcPct val="0"/>
                        </a:spcAft>
                        <a:buClr>
                          <a:srgbClr val="000000"/>
                        </a:buClr>
                        <a:buSzTx/>
                        <a:buFont typeface="Times New Roman" charset="0"/>
                        <a:buNone/>
                        <a:tabLst/>
                      </a:pPr>
                      <a:r>
                        <a:rPr kumimoji="0" lang="fr-FR" altLang="en-US" sz="900" b="1" i="0" u="none" strike="noStrike" cap="none" normalizeH="0" baseline="0" dirty="0">
                          <a:ln>
                            <a:noFill/>
                          </a:ln>
                          <a:solidFill>
                            <a:srgbClr val="000000"/>
                          </a:solidFill>
                          <a:effectLst/>
                          <a:latin typeface="Tahoma" charset="0"/>
                          <a:ea typeface="ＭＳ Ｐゴシック" charset="-128"/>
                        </a:rPr>
                        <a:t>SIAEOS</a:t>
                      </a:r>
                    </a:p>
                  </a:txBody>
                  <a:tcPr marL="78197" marR="78197" marT="41475" marB="4147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0" fontAlgn="ctr" latinLnBrk="0" hangingPunct="0">
                        <a:lnSpc>
                          <a:spcPct val="100000"/>
                        </a:lnSpc>
                        <a:spcBef>
                          <a:spcPct val="0"/>
                        </a:spcBef>
                        <a:spcAft>
                          <a:spcPct val="0"/>
                        </a:spcAft>
                        <a:buClr>
                          <a:srgbClr val="000000"/>
                        </a:buClr>
                        <a:buSzTx/>
                        <a:buFont typeface="Times New Roman" charset="0"/>
                        <a:buNone/>
                        <a:tabLst/>
                      </a:pPr>
                      <a:r>
                        <a:rPr kumimoji="0" lang="fr-FR" altLang="en-US" sz="900" b="1" i="0" u="none" strike="noStrike" cap="none" normalizeH="0" baseline="0" dirty="0">
                          <a:ln>
                            <a:noFill/>
                          </a:ln>
                          <a:solidFill>
                            <a:schemeClr val="tx1"/>
                          </a:solidFill>
                          <a:effectLst/>
                          <a:latin typeface="Tahoma" charset="0"/>
                          <a:ea typeface="ＭＳ Ｐゴシック" charset="-128"/>
                        </a:rPr>
                        <a:t>EISCAT_3D</a:t>
                      </a:r>
                    </a:p>
                  </a:txBody>
                  <a:tcPr marL="78197" marR="78197" marT="41475" marB="4147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0" fontAlgn="ctr" latinLnBrk="0" hangingPunct="0">
                        <a:lnSpc>
                          <a:spcPct val="100000"/>
                        </a:lnSpc>
                        <a:spcBef>
                          <a:spcPct val="0"/>
                        </a:spcBef>
                        <a:spcAft>
                          <a:spcPct val="0"/>
                        </a:spcAft>
                        <a:buClr>
                          <a:srgbClr val="000000"/>
                        </a:buClr>
                        <a:buSzTx/>
                        <a:buFont typeface="Times New Roman" charset="0"/>
                        <a:buNone/>
                        <a:tabLst/>
                      </a:pPr>
                      <a:r>
                        <a:rPr kumimoji="0" lang="fr-FR" altLang="en-US" sz="900" b="1" i="0" u="none" strike="noStrike" cap="none" normalizeH="0" baseline="0" dirty="0">
                          <a:ln>
                            <a:noFill/>
                          </a:ln>
                          <a:solidFill>
                            <a:srgbClr val="000000"/>
                          </a:solidFill>
                          <a:effectLst/>
                          <a:latin typeface="Tahoma" charset="0"/>
                          <a:ea typeface="ＭＳ Ｐゴシック" charset="-128"/>
                        </a:rPr>
                        <a:t>JHR</a:t>
                      </a:r>
                    </a:p>
                  </a:txBody>
                  <a:tcPr marL="78197" marR="78197" marT="41475" marB="4147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0" fontAlgn="ctr" latinLnBrk="0" hangingPunct="0">
                        <a:lnSpc>
                          <a:spcPct val="100000"/>
                        </a:lnSpc>
                        <a:spcBef>
                          <a:spcPct val="0"/>
                        </a:spcBef>
                        <a:spcAft>
                          <a:spcPct val="0"/>
                        </a:spcAft>
                        <a:buClr>
                          <a:srgbClr val="000000"/>
                        </a:buClr>
                        <a:buSzTx/>
                        <a:buFont typeface="Times New Roman" charset="0"/>
                        <a:buNone/>
                        <a:tabLst/>
                      </a:pPr>
                      <a:r>
                        <a:rPr kumimoji="0" lang="fr-FR" altLang="en-US" sz="900" b="1" i="0" u="none" strike="noStrike" cap="none" normalizeH="0" baseline="0" dirty="0">
                          <a:ln>
                            <a:noFill/>
                          </a:ln>
                          <a:solidFill>
                            <a:srgbClr val="000000"/>
                          </a:solidFill>
                          <a:effectLst/>
                          <a:latin typeface="Tahoma" charset="0"/>
                          <a:ea typeface="ＭＳ Ｐゴシック" charset="-128"/>
                        </a:rPr>
                        <a:t>ESRF Upgrade</a:t>
                      </a:r>
                    </a:p>
                  </a:txBody>
                  <a:tcPr marL="78197" marR="78197" marT="41475" marB="4147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0" fontAlgn="ctr" latinLnBrk="0" hangingPunct="0">
                        <a:lnSpc>
                          <a:spcPct val="100000"/>
                        </a:lnSpc>
                        <a:spcBef>
                          <a:spcPct val="0"/>
                        </a:spcBef>
                        <a:spcAft>
                          <a:spcPct val="0"/>
                        </a:spcAft>
                        <a:buClr>
                          <a:srgbClr val="000000"/>
                        </a:buClr>
                        <a:buSzTx/>
                        <a:buFont typeface="Times New Roman" charset="0"/>
                        <a:buNone/>
                        <a:tabLst/>
                      </a:pPr>
                      <a:r>
                        <a:rPr kumimoji="0" lang="fr-FR" altLang="en-US" sz="900" b="1" i="0" u="none" strike="noStrike" cap="none" normalizeH="0" baseline="0">
                          <a:ln>
                            <a:noFill/>
                          </a:ln>
                          <a:solidFill>
                            <a:srgbClr val="000000"/>
                          </a:solidFill>
                          <a:effectLst/>
                          <a:latin typeface="Tahoma" charset="0"/>
                          <a:ea typeface="ＭＳ Ｐゴシック" charset="-128"/>
                        </a:rPr>
                        <a:t>KM3NeT</a:t>
                      </a:r>
                    </a:p>
                  </a:txBody>
                  <a:tcPr marL="78197" marR="78197" marT="41475" marB="4147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0" fontAlgn="ctr" latinLnBrk="0" hangingPunct="0">
                        <a:lnSpc>
                          <a:spcPct val="100000"/>
                        </a:lnSpc>
                        <a:spcBef>
                          <a:spcPct val="0"/>
                        </a:spcBef>
                        <a:spcAft>
                          <a:spcPct val="0"/>
                        </a:spcAft>
                        <a:buClr>
                          <a:srgbClr val="000000"/>
                        </a:buClr>
                        <a:buSzTx/>
                        <a:buFont typeface="Times New Roman" charset="0"/>
                        <a:buNone/>
                        <a:tabLst/>
                      </a:pPr>
                      <a:r>
                        <a:rPr kumimoji="0" lang="fr-FR" altLang="en-US" sz="900" b="1" i="0" u="none" strike="noStrike" cap="none" normalizeH="0" baseline="0">
                          <a:ln>
                            <a:noFill/>
                          </a:ln>
                          <a:solidFill>
                            <a:srgbClr val="000000"/>
                          </a:solidFill>
                          <a:effectLst/>
                          <a:latin typeface="Tahoma" charset="0"/>
                          <a:ea typeface="ＭＳ Ｐゴシック" charset="-128"/>
                        </a:rPr>
                        <a:t>FAIR</a:t>
                      </a:r>
                    </a:p>
                  </a:txBody>
                  <a:tcPr marL="78197" marR="78197" marT="41475" marB="4147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0" fontAlgn="base" latinLnBrk="0" hangingPunct="0">
                        <a:lnSpc>
                          <a:spcPct val="100000"/>
                        </a:lnSpc>
                        <a:spcBef>
                          <a:spcPts val="913"/>
                        </a:spcBef>
                        <a:spcAft>
                          <a:spcPct val="0"/>
                        </a:spcAft>
                        <a:buClr>
                          <a:srgbClr val="000000"/>
                        </a:buClr>
                        <a:buSzTx/>
                        <a:buFont typeface="Times New Roman" charset="0"/>
                        <a:buNone/>
                        <a:tabLst/>
                      </a:pPr>
                      <a:endParaRPr kumimoji="0" lang="en-US" altLang="en-US" sz="900" b="1" i="0" u="none" strike="noStrike" cap="none" normalizeH="0" baseline="0">
                        <a:ln>
                          <a:noFill/>
                        </a:ln>
                        <a:solidFill>
                          <a:srgbClr val="000000"/>
                        </a:solidFill>
                        <a:effectLst/>
                        <a:latin typeface="Tahoma" charset="0"/>
                        <a:ea typeface="ＭＳ Ｐゴシック" charset="-128"/>
                      </a:endParaRPr>
                    </a:p>
                  </a:txBody>
                  <a:tcPr marL="78197" marR="78197" marT="41475" marB="41475" anchor="ctr"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r>
              <a:tr h="584200">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0" fontAlgn="ctr" latinLnBrk="0" hangingPunct="0">
                        <a:lnSpc>
                          <a:spcPct val="100000"/>
                        </a:lnSpc>
                        <a:spcBef>
                          <a:spcPct val="0"/>
                        </a:spcBef>
                        <a:spcAft>
                          <a:spcPct val="0"/>
                        </a:spcAft>
                        <a:buClr>
                          <a:srgbClr val="000000"/>
                        </a:buClr>
                        <a:buSzTx/>
                        <a:buFont typeface="Times New Roman" charset="0"/>
                        <a:buNone/>
                        <a:tabLst/>
                      </a:pPr>
                      <a:r>
                        <a:rPr kumimoji="0" lang="fr-FR" altLang="en-US" sz="900" b="1" i="0" u="none" strike="noStrike" cap="none" normalizeH="0" baseline="0" dirty="0">
                          <a:ln>
                            <a:noFill/>
                          </a:ln>
                          <a:solidFill>
                            <a:schemeClr val="tx1"/>
                          </a:solidFill>
                          <a:effectLst/>
                          <a:latin typeface="Tahoma" charset="0"/>
                          <a:ea typeface="ＭＳ Ｐゴシック" charset="-128"/>
                        </a:rPr>
                        <a:t>DARIAH</a:t>
                      </a:r>
                    </a:p>
                  </a:txBody>
                  <a:tcPr marL="78197" marR="78197" marT="41475" marB="4147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0" fontAlgn="ctr" latinLnBrk="0" hangingPunct="0">
                        <a:lnSpc>
                          <a:spcPct val="100000"/>
                        </a:lnSpc>
                        <a:spcBef>
                          <a:spcPct val="0"/>
                        </a:spcBef>
                        <a:spcAft>
                          <a:spcPct val="0"/>
                        </a:spcAft>
                        <a:buClr>
                          <a:srgbClr val="000000"/>
                        </a:buClr>
                        <a:buSzTx/>
                        <a:buFont typeface="Times New Roman" charset="0"/>
                        <a:buNone/>
                        <a:tabLst/>
                      </a:pPr>
                      <a:r>
                        <a:rPr kumimoji="0" lang="fr-FR" altLang="en-US" sz="1000" b="1" i="0" u="sng" strike="noStrike" cap="none" normalizeH="0" baseline="0" dirty="0">
                          <a:ln>
                            <a:noFill/>
                          </a:ln>
                          <a:solidFill>
                            <a:srgbClr val="FF0000"/>
                          </a:solidFill>
                          <a:effectLst/>
                          <a:latin typeface="Tahoma" charset="0"/>
                          <a:ea typeface="ＭＳ Ｐゴシック" charset="-128"/>
                        </a:rPr>
                        <a:t>Euro</a:t>
                      </a:r>
                      <a:r>
                        <a:rPr kumimoji="0" lang="fr-FR" altLang="en-US" sz="1000" b="1" i="0" u="none" strike="noStrike" cap="none" normalizeH="0" baseline="0" dirty="0">
                          <a:ln>
                            <a:noFill/>
                          </a:ln>
                          <a:solidFill>
                            <a:srgbClr val="FF0000"/>
                          </a:solidFill>
                          <a:effectLst/>
                          <a:latin typeface="Tahoma" charset="0"/>
                          <a:ea typeface="ＭＳ Ｐゴシック" charset="-128"/>
                        </a:rPr>
                        <a:t/>
                      </a:r>
                      <a:br>
                        <a:rPr kumimoji="0" lang="fr-FR" altLang="en-US" sz="1000" b="1" i="0" u="none" strike="noStrike" cap="none" normalizeH="0" baseline="0" dirty="0">
                          <a:ln>
                            <a:noFill/>
                          </a:ln>
                          <a:solidFill>
                            <a:srgbClr val="FF0000"/>
                          </a:solidFill>
                          <a:effectLst/>
                          <a:latin typeface="Tahoma" charset="0"/>
                          <a:ea typeface="ＭＳ Ｐゴシック" charset="-128"/>
                        </a:rPr>
                      </a:br>
                      <a:r>
                        <a:rPr kumimoji="0" lang="fr-FR" altLang="en-US" sz="1000" b="1" i="0" u="sng" strike="noStrike" cap="none" normalizeH="0" baseline="0" dirty="0">
                          <a:ln>
                            <a:noFill/>
                          </a:ln>
                          <a:solidFill>
                            <a:srgbClr val="FF0000"/>
                          </a:solidFill>
                          <a:effectLst/>
                          <a:latin typeface="Tahoma" charset="0"/>
                          <a:ea typeface="ＭＳ Ｐゴシック" charset="-128"/>
                        </a:rPr>
                        <a:t>BioImaging</a:t>
                      </a:r>
                    </a:p>
                  </a:txBody>
                  <a:tcPr marL="78197" marR="78197" marT="41475" marB="4147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0" fontAlgn="ctr" latinLnBrk="0" hangingPunct="0">
                        <a:lnSpc>
                          <a:spcPct val="100000"/>
                        </a:lnSpc>
                        <a:spcBef>
                          <a:spcPct val="0"/>
                        </a:spcBef>
                        <a:spcAft>
                          <a:spcPct val="0"/>
                        </a:spcAft>
                        <a:buClr>
                          <a:srgbClr val="000000"/>
                        </a:buClr>
                        <a:buSzTx/>
                        <a:buFont typeface="Times New Roman" charset="0"/>
                        <a:buNone/>
                        <a:tabLst/>
                      </a:pPr>
                      <a:r>
                        <a:rPr kumimoji="0" lang="fr-FR" altLang="en-US" sz="900" b="1" i="0" u="none" strike="noStrike" cap="none" normalizeH="0" baseline="0" dirty="0">
                          <a:ln>
                            <a:noFill/>
                          </a:ln>
                          <a:solidFill>
                            <a:srgbClr val="000000"/>
                          </a:solidFill>
                          <a:effectLst/>
                          <a:latin typeface="Tahoma" charset="0"/>
                          <a:ea typeface="ＭＳ Ｐゴシック" charset="-128"/>
                        </a:rPr>
                        <a:t>ERINHA</a:t>
                      </a:r>
                      <a:br>
                        <a:rPr kumimoji="0" lang="fr-FR" altLang="en-US" sz="900" b="1" i="0" u="none" strike="noStrike" cap="none" normalizeH="0" baseline="0" dirty="0">
                          <a:ln>
                            <a:noFill/>
                          </a:ln>
                          <a:solidFill>
                            <a:srgbClr val="000000"/>
                          </a:solidFill>
                          <a:effectLst/>
                          <a:latin typeface="Tahoma" charset="0"/>
                          <a:ea typeface="ＭＳ Ｐゴシック" charset="-128"/>
                        </a:rPr>
                      </a:br>
                      <a:r>
                        <a:rPr kumimoji="0" lang="fr-FR" altLang="en-US" sz="900" b="1" i="0" u="none" strike="noStrike" cap="none" normalizeH="0" baseline="0" dirty="0">
                          <a:ln>
                            <a:noFill/>
                          </a:ln>
                          <a:solidFill>
                            <a:srgbClr val="000000"/>
                          </a:solidFill>
                          <a:effectLst/>
                          <a:latin typeface="Tahoma" charset="0"/>
                          <a:ea typeface="ＭＳ Ｐゴシック" charset="-128"/>
                        </a:rPr>
                        <a:t>BSL4 </a:t>
                      </a:r>
                      <a:r>
                        <a:rPr kumimoji="0" lang="fr-FR" altLang="en-US" sz="900" b="1" i="0" u="none" strike="noStrike" cap="none" normalizeH="0" baseline="0" dirty="0" err="1">
                          <a:ln>
                            <a:noFill/>
                          </a:ln>
                          <a:solidFill>
                            <a:srgbClr val="000000"/>
                          </a:solidFill>
                          <a:effectLst/>
                          <a:latin typeface="Tahoma" charset="0"/>
                          <a:ea typeface="ＭＳ Ｐゴシック" charset="-128"/>
                        </a:rPr>
                        <a:t>Lab</a:t>
                      </a:r>
                      <a:endParaRPr kumimoji="0" lang="fr-FR" altLang="en-US" sz="900" b="1" i="0" u="none" strike="noStrike" cap="none" normalizeH="0" baseline="0" dirty="0">
                        <a:ln>
                          <a:noFill/>
                        </a:ln>
                        <a:solidFill>
                          <a:srgbClr val="000000"/>
                        </a:solidFill>
                        <a:effectLst/>
                        <a:latin typeface="Tahoma" charset="0"/>
                        <a:ea typeface="ＭＳ Ｐゴシック" charset="-128"/>
                      </a:endParaRPr>
                    </a:p>
                  </a:txBody>
                  <a:tcPr marL="78197" marR="78197" marT="41475" marB="4147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0" fontAlgn="base" latinLnBrk="0" hangingPunct="0">
                        <a:lnSpc>
                          <a:spcPct val="100000"/>
                        </a:lnSpc>
                        <a:spcBef>
                          <a:spcPts val="913"/>
                        </a:spcBef>
                        <a:spcAft>
                          <a:spcPct val="0"/>
                        </a:spcAft>
                        <a:buClr>
                          <a:srgbClr val="000000"/>
                        </a:buClr>
                        <a:buSzTx/>
                        <a:buFont typeface="Times New Roman" charset="0"/>
                        <a:buNone/>
                        <a:tabLst/>
                      </a:pPr>
                      <a:endParaRPr kumimoji="0" lang="en-US" altLang="en-US" sz="900" b="1" i="0" u="none" strike="noStrike" cap="none" normalizeH="0" baseline="0" dirty="0">
                        <a:ln>
                          <a:noFill/>
                        </a:ln>
                        <a:solidFill>
                          <a:srgbClr val="000000"/>
                        </a:solidFill>
                        <a:effectLst/>
                        <a:latin typeface="Tahoma" charset="0"/>
                        <a:ea typeface="ＭＳ Ｐゴシック" charset="-128"/>
                      </a:endParaRPr>
                    </a:p>
                  </a:txBody>
                  <a:tcPr marL="78197" marR="78197" marT="41475" marB="4147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0" fontAlgn="ctr" latinLnBrk="0" hangingPunct="0">
                        <a:lnSpc>
                          <a:spcPct val="100000"/>
                        </a:lnSpc>
                        <a:spcBef>
                          <a:spcPct val="0"/>
                        </a:spcBef>
                        <a:spcAft>
                          <a:spcPct val="0"/>
                        </a:spcAft>
                        <a:buClr>
                          <a:srgbClr val="000000"/>
                        </a:buClr>
                        <a:buSzTx/>
                        <a:buFont typeface="Times New Roman" charset="0"/>
                        <a:buNone/>
                        <a:tabLst/>
                      </a:pPr>
                      <a:r>
                        <a:rPr kumimoji="0" lang="fr-FR" altLang="en-US" sz="900" b="1" i="0" u="none" strike="noStrike" cap="none" normalizeH="0" baseline="0" dirty="0">
                          <a:ln>
                            <a:noFill/>
                          </a:ln>
                          <a:solidFill>
                            <a:srgbClr val="000000"/>
                          </a:solidFill>
                          <a:effectLst/>
                          <a:latin typeface="Tahoma" charset="0"/>
                          <a:ea typeface="ＭＳ Ｐゴシック" charset="-128"/>
                        </a:rPr>
                        <a:t>COPAL</a:t>
                      </a:r>
                    </a:p>
                  </a:txBody>
                  <a:tcPr marL="78197" marR="78197" marT="41475" marB="4147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0" fontAlgn="ctr" latinLnBrk="0" hangingPunct="0">
                        <a:lnSpc>
                          <a:spcPct val="100000"/>
                        </a:lnSpc>
                        <a:spcBef>
                          <a:spcPct val="0"/>
                        </a:spcBef>
                        <a:spcAft>
                          <a:spcPct val="0"/>
                        </a:spcAft>
                        <a:buClr>
                          <a:srgbClr val="000000"/>
                        </a:buClr>
                        <a:buSzTx/>
                        <a:buFont typeface="Times New Roman" charset="0"/>
                        <a:buNone/>
                        <a:tabLst/>
                      </a:pPr>
                      <a:r>
                        <a:rPr kumimoji="0" lang="fr-FR" altLang="en-US" sz="900" b="1" i="0" u="none" strike="noStrike" cap="none" normalizeH="0" baseline="0">
                          <a:ln>
                            <a:noFill/>
                          </a:ln>
                          <a:solidFill>
                            <a:srgbClr val="000000"/>
                          </a:solidFill>
                          <a:effectLst/>
                          <a:latin typeface="Tahoma" charset="0"/>
                          <a:ea typeface="ＭＳ Ｐゴシック" charset="-128"/>
                        </a:rPr>
                        <a:t>IFMIF </a:t>
                      </a:r>
                    </a:p>
                  </a:txBody>
                  <a:tcPr marL="78197" marR="78197" marT="41475" marB="4147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0" fontAlgn="ctr" latinLnBrk="0" hangingPunct="0">
                        <a:lnSpc>
                          <a:spcPct val="100000"/>
                        </a:lnSpc>
                        <a:spcBef>
                          <a:spcPct val="0"/>
                        </a:spcBef>
                        <a:spcAft>
                          <a:spcPct val="0"/>
                        </a:spcAft>
                        <a:buClr>
                          <a:srgbClr val="000000"/>
                        </a:buClr>
                        <a:buSzTx/>
                        <a:buFont typeface="Times New Roman" charset="0"/>
                        <a:buNone/>
                        <a:tabLst/>
                      </a:pPr>
                      <a:r>
                        <a:rPr kumimoji="0" lang="fr-FR" altLang="en-US" sz="900" b="1" i="0" u="none" strike="noStrike" cap="none" normalizeH="0" baseline="0" dirty="0">
                          <a:ln>
                            <a:noFill/>
                          </a:ln>
                          <a:solidFill>
                            <a:schemeClr val="tx1"/>
                          </a:solidFill>
                          <a:effectLst/>
                          <a:latin typeface="Tahoma" charset="0"/>
                          <a:ea typeface="ＭＳ Ｐゴシック" charset="-128"/>
                        </a:rPr>
                        <a:t>NEUTRON ESS</a:t>
                      </a:r>
                    </a:p>
                  </a:txBody>
                  <a:tcPr marL="78197" marR="78197" marT="41475" marB="4147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0" fontAlgn="ctr" latinLnBrk="0" hangingPunct="0">
                        <a:lnSpc>
                          <a:spcPct val="100000"/>
                        </a:lnSpc>
                        <a:spcBef>
                          <a:spcPct val="0"/>
                        </a:spcBef>
                        <a:spcAft>
                          <a:spcPct val="0"/>
                        </a:spcAft>
                        <a:buClr>
                          <a:srgbClr val="000000"/>
                        </a:buClr>
                        <a:buSzTx/>
                        <a:buFont typeface="Times New Roman" charset="0"/>
                        <a:buNone/>
                        <a:tabLst/>
                      </a:pPr>
                      <a:r>
                        <a:rPr kumimoji="0" lang="fr-FR" altLang="en-US" sz="900" b="1" i="0" u="none" strike="noStrike" cap="none" normalizeH="0" baseline="0" dirty="0">
                          <a:ln>
                            <a:noFill/>
                          </a:ln>
                          <a:solidFill>
                            <a:srgbClr val="000000"/>
                          </a:solidFill>
                          <a:effectLst/>
                          <a:latin typeface="Tahoma" charset="0"/>
                          <a:ea typeface="ＭＳ Ｐゴシック" charset="-128"/>
                        </a:rPr>
                        <a:t>SLHC-PP*</a:t>
                      </a:r>
                    </a:p>
                  </a:txBody>
                  <a:tcPr marL="78197" marR="78197" marT="41475" marB="4147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0" fontAlgn="ctr" latinLnBrk="0" hangingPunct="0">
                        <a:lnSpc>
                          <a:spcPct val="100000"/>
                        </a:lnSpc>
                        <a:spcBef>
                          <a:spcPct val="0"/>
                        </a:spcBef>
                        <a:spcAft>
                          <a:spcPct val="0"/>
                        </a:spcAft>
                        <a:buClr>
                          <a:srgbClr val="000000"/>
                        </a:buClr>
                        <a:buSzTx/>
                        <a:buFont typeface="Times New Roman" charset="0"/>
                        <a:buNone/>
                        <a:tabLst/>
                      </a:pPr>
                      <a:r>
                        <a:rPr kumimoji="0" lang="fr-FR" altLang="en-US" sz="900" b="1" i="0" u="none" strike="noStrike" cap="none" normalizeH="0" baseline="0">
                          <a:ln>
                            <a:noFill/>
                          </a:ln>
                          <a:solidFill>
                            <a:srgbClr val="000000"/>
                          </a:solidFill>
                          <a:effectLst/>
                          <a:latin typeface="Tahoma" charset="0"/>
                          <a:ea typeface="ＭＳ Ｐゴシック" charset="-128"/>
                        </a:rPr>
                        <a:t>ILC-HIGRADE*</a:t>
                      </a:r>
                    </a:p>
                  </a:txBody>
                  <a:tcPr marL="78197" marR="78197" marT="41475" marB="4147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0" fontAlgn="base" latinLnBrk="0" hangingPunct="0">
                        <a:lnSpc>
                          <a:spcPct val="100000"/>
                        </a:lnSpc>
                        <a:spcBef>
                          <a:spcPts val="913"/>
                        </a:spcBef>
                        <a:spcAft>
                          <a:spcPct val="0"/>
                        </a:spcAft>
                        <a:buClr>
                          <a:srgbClr val="000000"/>
                        </a:buClr>
                        <a:buSzTx/>
                        <a:buFont typeface="Times New Roman" charset="0"/>
                        <a:buNone/>
                        <a:tabLst/>
                      </a:pPr>
                      <a:endParaRPr kumimoji="0" lang="en-US" altLang="en-US" sz="900" b="1" i="0" u="none" strike="noStrike" cap="none" normalizeH="0" baseline="0">
                        <a:ln>
                          <a:noFill/>
                        </a:ln>
                        <a:solidFill>
                          <a:srgbClr val="000000"/>
                        </a:solidFill>
                        <a:effectLst/>
                        <a:latin typeface="Tahoma" charset="0"/>
                        <a:ea typeface="ＭＳ Ｐゴシック" charset="-128"/>
                      </a:endParaRPr>
                    </a:p>
                  </a:txBody>
                  <a:tcPr marL="78197" marR="78197" marT="41475" marB="41475" anchor="ctr"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r>
              <a:tr h="508000">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0" fontAlgn="base" latinLnBrk="0" hangingPunct="0">
                        <a:lnSpc>
                          <a:spcPct val="100000"/>
                        </a:lnSpc>
                        <a:spcBef>
                          <a:spcPts val="913"/>
                        </a:spcBef>
                        <a:spcAft>
                          <a:spcPct val="0"/>
                        </a:spcAft>
                        <a:buClr>
                          <a:srgbClr val="000000"/>
                        </a:buClr>
                        <a:buSzTx/>
                        <a:buFont typeface="Times New Roman" charset="0"/>
                        <a:buNone/>
                        <a:tabLst/>
                      </a:pPr>
                      <a:endParaRPr kumimoji="0" lang="en-US" altLang="en-US" sz="900" b="1" i="0" u="none" strike="noStrike" cap="none" normalizeH="0" baseline="0">
                        <a:ln>
                          <a:noFill/>
                        </a:ln>
                        <a:solidFill>
                          <a:srgbClr val="000000"/>
                        </a:solidFill>
                        <a:effectLst/>
                        <a:latin typeface="Tahoma" charset="0"/>
                        <a:ea typeface="ＭＳ Ｐゴシック" charset="-128"/>
                      </a:endParaRPr>
                    </a:p>
                  </a:txBody>
                  <a:tcPr marL="78197" marR="78197" marT="41475" marB="41475"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0" fontAlgn="ctr" latinLnBrk="0" hangingPunct="0">
                        <a:lnSpc>
                          <a:spcPct val="100000"/>
                        </a:lnSpc>
                        <a:spcBef>
                          <a:spcPct val="0"/>
                        </a:spcBef>
                        <a:spcAft>
                          <a:spcPct val="0"/>
                        </a:spcAft>
                        <a:buClr>
                          <a:srgbClr val="000000"/>
                        </a:buClr>
                        <a:buSzTx/>
                        <a:buFont typeface="Times New Roman" charset="0"/>
                        <a:buNone/>
                        <a:tabLst/>
                      </a:pPr>
                      <a:r>
                        <a:rPr kumimoji="0" lang="fr-FR" altLang="en-US" sz="900" b="1" i="0" u="none" strike="noStrike" cap="none" normalizeH="0" baseline="0">
                          <a:ln>
                            <a:noFill/>
                          </a:ln>
                          <a:solidFill>
                            <a:srgbClr val="000000"/>
                          </a:solidFill>
                          <a:effectLst/>
                          <a:latin typeface="Tahoma" charset="0"/>
                          <a:ea typeface="ＭＳ Ｐゴシック" charset="-128"/>
                        </a:rPr>
                        <a:t>ISBE</a:t>
                      </a:r>
                    </a:p>
                  </a:txBody>
                  <a:tcPr marL="78197" marR="78197" marT="41475" marB="4147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0" fontAlgn="ctr" latinLnBrk="0" hangingPunct="0">
                        <a:lnSpc>
                          <a:spcPct val="100000"/>
                        </a:lnSpc>
                        <a:spcBef>
                          <a:spcPct val="0"/>
                        </a:spcBef>
                        <a:spcAft>
                          <a:spcPct val="0"/>
                        </a:spcAft>
                        <a:buClr>
                          <a:srgbClr val="000000"/>
                        </a:buClr>
                        <a:buSzTx/>
                        <a:buFont typeface="Times New Roman" charset="0"/>
                        <a:buNone/>
                        <a:tabLst/>
                      </a:pPr>
                      <a:r>
                        <a:rPr kumimoji="0" lang="fr-FR" altLang="en-US" sz="900" b="1" i="0" u="none" strike="noStrike" cap="none" normalizeH="0" baseline="0">
                          <a:ln>
                            <a:noFill/>
                          </a:ln>
                          <a:solidFill>
                            <a:srgbClr val="000000"/>
                          </a:solidFill>
                          <a:effectLst/>
                          <a:latin typeface="Tahoma" charset="0"/>
                          <a:ea typeface="ＭＳ Ｐゴシック" charset="-128"/>
                        </a:rPr>
                        <a:t>MIRRI</a:t>
                      </a:r>
                    </a:p>
                  </a:txBody>
                  <a:tcPr marL="78197" marR="78197" marT="41475" marB="4147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0" fontAlgn="base" latinLnBrk="0" hangingPunct="0">
                        <a:lnSpc>
                          <a:spcPct val="100000"/>
                        </a:lnSpc>
                        <a:spcBef>
                          <a:spcPts val="913"/>
                        </a:spcBef>
                        <a:spcAft>
                          <a:spcPct val="0"/>
                        </a:spcAft>
                        <a:buClr>
                          <a:srgbClr val="000000"/>
                        </a:buClr>
                        <a:buSzTx/>
                        <a:buFont typeface="Times New Roman" charset="0"/>
                        <a:buNone/>
                        <a:tabLst/>
                      </a:pPr>
                      <a:endParaRPr kumimoji="0" lang="en-US" altLang="en-US" sz="900" b="1" i="0" u="none" strike="noStrike" cap="none" normalizeH="0" baseline="0" dirty="0">
                        <a:ln>
                          <a:noFill/>
                        </a:ln>
                        <a:solidFill>
                          <a:srgbClr val="000000"/>
                        </a:solidFill>
                        <a:effectLst/>
                        <a:latin typeface="Tahoma" charset="0"/>
                        <a:ea typeface="ＭＳ Ｐゴシック" charset="-128"/>
                      </a:endParaRPr>
                    </a:p>
                  </a:txBody>
                  <a:tcPr marL="78197" marR="78197" marT="41475" marB="41475" anchor="ctr"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0" fontAlgn="base" latinLnBrk="0" hangingPunct="0">
                        <a:lnSpc>
                          <a:spcPct val="100000"/>
                        </a:lnSpc>
                        <a:spcBef>
                          <a:spcPts val="913"/>
                        </a:spcBef>
                        <a:spcAft>
                          <a:spcPct val="0"/>
                        </a:spcAft>
                        <a:buClr>
                          <a:srgbClr val="000000"/>
                        </a:buClr>
                        <a:buSzTx/>
                        <a:buFont typeface="Times New Roman" charset="0"/>
                        <a:buNone/>
                        <a:tabLst/>
                      </a:pPr>
                      <a:endParaRPr kumimoji="0" lang="en-US" altLang="en-US" sz="900" b="1" i="0" u="none" strike="noStrike" cap="none" normalizeH="0" baseline="0" dirty="0">
                        <a:ln>
                          <a:noFill/>
                        </a:ln>
                        <a:solidFill>
                          <a:srgbClr val="000000"/>
                        </a:solidFill>
                        <a:effectLst/>
                        <a:latin typeface="Tahoma" charset="0"/>
                        <a:ea typeface="ＭＳ Ｐゴシック" charset="-128"/>
                      </a:endParaRPr>
                    </a:p>
                  </a:txBody>
                  <a:tcPr marL="78197" marR="78197" marT="41475" marB="41475"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0" fontAlgn="ctr" latinLnBrk="0" hangingPunct="0">
                        <a:lnSpc>
                          <a:spcPct val="100000"/>
                        </a:lnSpc>
                        <a:spcBef>
                          <a:spcPct val="0"/>
                        </a:spcBef>
                        <a:spcAft>
                          <a:spcPct val="0"/>
                        </a:spcAft>
                        <a:buClr>
                          <a:srgbClr val="000000"/>
                        </a:buClr>
                        <a:buSzTx/>
                        <a:buFont typeface="Times New Roman" charset="0"/>
                        <a:buNone/>
                        <a:tabLst/>
                      </a:pPr>
                      <a:r>
                        <a:rPr kumimoji="0" lang="fr-FR" altLang="en-US" sz="900" b="1" i="0" u="none" strike="noStrike" cap="none" normalizeH="0" baseline="0" dirty="0" err="1">
                          <a:ln>
                            <a:noFill/>
                          </a:ln>
                          <a:solidFill>
                            <a:srgbClr val="000000"/>
                          </a:solidFill>
                          <a:effectLst/>
                          <a:latin typeface="Tahoma" charset="0"/>
                          <a:ea typeface="ＭＳ Ｐゴシック" charset="-128"/>
                        </a:rPr>
                        <a:t>HiPER</a:t>
                      </a:r>
                      <a:endParaRPr kumimoji="0" lang="fr-FR" altLang="en-US" sz="900" b="1" i="0" u="none" strike="noStrike" cap="none" normalizeH="0" baseline="0" dirty="0">
                        <a:ln>
                          <a:noFill/>
                        </a:ln>
                        <a:solidFill>
                          <a:srgbClr val="000000"/>
                        </a:solidFill>
                        <a:effectLst/>
                        <a:latin typeface="Tahoma" charset="0"/>
                        <a:ea typeface="ＭＳ Ｐゴシック" charset="-128"/>
                      </a:endParaRPr>
                    </a:p>
                  </a:txBody>
                  <a:tcPr marL="78197" marR="78197" marT="41475" marB="4147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0" fontAlgn="ctr" latinLnBrk="0" hangingPunct="0">
                        <a:lnSpc>
                          <a:spcPct val="100000"/>
                        </a:lnSpc>
                        <a:spcBef>
                          <a:spcPct val="0"/>
                        </a:spcBef>
                        <a:spcAft>
                          <a:spcPct val="0"/>
                        </a:spcAft>
                        <a:buClr>
                          <a:srgbClr val="000000"/>
                        </a:buClr>
                        <a:buSzTx/>
                        <a:buFont typeface="Times New Roman" charset="0"/>
                        <a:buNone/>
                        <a:tabLst/>
                      </a:pPr>
                      <a:r>
                        <a:rPr kumimoji="0" lang="fr-FR" altLang="en-US" sz="900" b="1" i="0" u="none" strike="noStrike" cap="none" normalizeH="0" baseline="0" dirty="0">
                          <a:ln>
                            <a:noFill/>
                          </a:ln>
                          <a:solidFill>
                            <a:srgbClr val="000000"/>
                          </a:solidFill>
                          <a:effectLst/>
                          <a:latin typeface="Tahoma" charset="0"/>
                          <a:ea typeface="ＭＳ Ｐゴシック" charset="-128"/>
                        </a:rPr>
                        <a:t>ILL20/20 Upgrade</a:t>
                      </a:r>
                    </a:p>
                  </a:txBody>
                  <a:tcPr marL="78197" marR="78197" marT="41475" marB="4147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0" fontAlgn="base" latinLnBrk="0" hangingPunct="0">
                        <a:lnSpc>
                          <a:spcPct val="100000"/>
                        </a:lnSpc>
                        <a:spcBef>
                          <a:spcPts val="913"/>
                        </a:spcBef>
                        <a:spcAft>
                          <a:spcPct val="0"/>
                        </a:spcAft>
                        <a:buClr>
                          <a:srgbClr val="000000"/>
                        </a:buClr>
                        <a:buSzTx/>
                        <a:buFont typeface="Times New Roman" charset="0"/>
                        <a:buNone/>
                        <a:tabLst/>
                      </a:pPr>
                      <a:endParaRPr kumimoji="0" lang="en-US" altLang="en-US" sz="900" b="1" i="0" u="none" strike="noStrike" cap="none" normalizeH="0" baseline="0">
                        <a:ln>
                          <a:noFill/>
                        </a:ln>
                        <a:solidFill>
                          <a:srgbClr val="000000"/>
                        </a:solidFill>
                        <a:effectLst/>
                        <a:latin typeface="Tahoma" charset="0"/>
                        <a:ea typeface="ＭＳ Ｐゴシック" charset="-128"/>
                      </a:endParaRPr>
                    </a:p>
                  </a:txBody>
                  <a:tcPr marL="78197" marR="78197" marT="41475" marB="41475"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0" fontAlgn="base" latinLnBrk="0" hangingPunct="0">
                        <a:lnSpc>
                          <a:spcPct val="100000"/>
                        </a:lnSpc>
                        <a:spcBef>
                          <a:spcPts val="913"/>
                        </a:spcBef>
                        <a:spcAft>
                          <a:spcPct val="0"/>
                        </a:spcAft>
                        <a:buClr>
                          <a:srgbClr val="000000"/>
                        </a:buClr>
                        <a:buSzTx/>
                        <a:buFont typeface="Times New Roman" charset="0"/>
                        <a:buNone/>
                        <a:tabLst/>
                      </a:pPr>
                      <a:endParaRPr kumimoji="0" lang="en-US" altLang="en-US" sz="900" b="1" i="0" u="none" strike="noStrike" cap="none" normalizeH="0" baseline="0">
                        <a:ln>
                          <a:noFill/>
                        </a:ln>
                        <a:solidFill>
                          <a:srgbClr val="000000"/>
                        </a:solidFill>
                        <a:effectLst/>
                        <a:latin typeface="Tahoma" charset="0"/>
                        <a:ea typeface="ＭＳ Ｐゴシック" charset="-128"/>
                      </a:endParaRPr>
                    </a:p>
                  </a:txBody>
                  <a:tcPr marL="78197" marR="78197" marT="41475" marB="41475"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0" fontAlgn="base" latinLnBrk="0" hangingPunct="0">
                        <a:lnSpc>
                          <a:spcPct val="100000"/>
                        </a:lnSpc>
                        <a:spcBef>
                          <a:spcPts val="913"/>
                        </a:spcBef>
                        <a:spcAft>
                          <a:spcPct val="0"/>
                        </a:spcAft>
                        <a:buClr>
                          <a:srgbClr val="000000"/>
                        </a:buClr>
                        <a:buSzTx/>
                        <a:buFont typeface="Times New Roman" charset="0"/>
                        <a:buNone/>
                        <a:tabLst/>
                      </a:pPr>
                      <a:endParaRPr kumimoji="0" lang="en-US" altLang="en-US" sz="900" b="1" i="0" u="none" strike="noStrike" cap="none" normalizeH="0" baseline="0" dirty="0">
                        <a:ln>
                          <a:noFill/>
                        </a:ln>
                        <a:solidFill>
                          <a:srgbClr val="000000"/>
                        </a:solidFill>
                        <a:effectLst/>
                        <a:latin typeface="Tahoma" charset="0"/>
                        <a:ea typeface="ＭＳ Ｐゴシック" charset="-128"/>
                      </a:endParaRPr>
                    </a:p>
                  </a:txBody>
                  <a:tcPr marL="78197" marR="78197" marT="41475" marB="41475" anchor="ctr" horzOverflow="overflow">
                    <a:lnL>
                      <a:noFill/>
                    </a:lnL>
                    <a:lnR>
                      <a:noFill/>
                    </a:lnR>
                    <a:lnT>
                      <a:noFill/>
                    </a:lnT>
                    <a:lnB>
                      <a:noFill/>
                    </a:lnB>
                    <a:lnTlToBr>
                      <a:noFill/>
                    </a:lnTlToBr>
                    <a:lnBlToTr>
                      <a:noFill/>
                    </a:lnBlToTr>
                    <a:noFill/>
                  </a:tcPr>
                </a:tc>
              </a:tr>
              <a:tr h="458788">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0" fontAlgn="base" latinLnBrk="0" hangingPunct="0">
                        <a:lnSpc>
                          <a:spcPct val="100000"/>
                        </a:lnSpc>
                        <a:spcBef>
                          <a:spcPts val="913"/>
                        </a:spcBef>
                        <a:spcAft>
                          <a:spcPct val="0"/>
                        </a:spcAft>
                        <a:buClr>
                          <a:srgbClr val="000000"/>
                        </a:buClr>
                        <a:buSzTx/>
                        <a:buFont typeface="Times New Roman" charset="0"/>
                        <a:buNone/>
                        <a:tabLst/>
                      </a:pPr>
                      <a:endParaRPr kumimoji="0" lang="en-US" altLang="en-US" sz="900" b="1" i="0" u="none" strike="noStrike" cap="none" normalizeH="0" baseline="0">
                        <a:ln>
                          <a:noFill/>
                        </a:ln>
                        <a:solidFill>
                          <a:srgbClr val="000000"/>
                        </a:solidFill>
                        <a:effectLst/>
                        <a:latin typeface="Tahoma" charset="0"/>
                        <a:ea typeface="ＭＳ Ｐゴシック" charset="-128"/>
                      </a:endParaRPr>
                    </a:p>
                  </a:txBody>
                  <a:tcPr marL="78197" marR="78197" marT="41475" marB="41475" anchor="ctr"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0" fontAlgn="ctr" latinLnBrk="0" hangingPunct="0">
                        <a:lnSpc>
                          <a:spcPct val="100000"/>
                        </a:lnSpc>
                        <a:spcBef>
                          <a:spcPct val="0"/>
                        </a:spcBef>
                        <a:spcAft>
                          <a:spcPct val="0"/>
                        </a:spcAft>
                        <a:buClr>
                          <a:srgbClr val="000000"/>
                        </a:buClr>
                        <a:buSzTx/>
                        <a:buFont typeface="Times New Roman" charset="0"/>
                        <a:buNone/>
                        <a:tabLst/>
                      </a:pPr>
                      <a:r>
                        <a:rPr kumimoji="0" lang="fr-FR" altLang="en-US" sz="900" b="1" i="0" u="none" strike="noStrike" cap="none" normalizeH="0" baseline="0" dirty="0">
                          <a:ln>
                            <a:noFill/>
                          </a:ln>
                          <a:solidFill>
                            <a:srgbClr val="000000"/>
                          </a:solidFill>
                          <a:effectLst/>
                          <a:latin typeface="Tahoma" charset="0"/>
                          <a:ea typeface="ＭＳ Ｐゴシック" charset="-128"/>
                        </a:rPr>
                        <a:t>ANAEE</a:t>
                      </a:r>
                    </a:p>
                  </a:txBody>
                  <a:tcPr marL="78197" marR="78197" marT="41475" marB="4147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0" fontAlgn="base" latinLnBrk="0" hangingPunct="0">
                        <a:lnSpc>
                          <a:spcPct val="100000"/>
                        </a:lnSpc>
                        <a:spcBef>
                          <a:spcPts val="913"/>
                        </a:spcBef>
                        <a:spcAft>
                          <a:spcPct val="0"/>
                        </a:spcAft>
                        <a:buClr>
                          <a:srgbClr val="000000"/>
                        </a:buClr>
                        <a:buSzTx/>
                        <a:buFont typeface="Times New Roman" charset="0"/>
                        <a:buNone/>
                        <a:tabLst/>
                      </a:pPr>
                      <a:endParaRPr kumimoji="0" lang="en-US" altLang="en-US" sz="900" b="1" i="0" u="none" strike="noStrike" cap="none" normalizeH="0" baseline="0">
                        <a:ln>
                          <a:noFill/>
                        </a:ln>
                        <a:solidFill>
                          <a:srgbClr val="000000"/>
                        </a:solidFill>
                        <a:effectLst/>
                        <a:latin typeface="Tahoma" charset="0"/>
                        <a:ea typeface="ＭＳ Ｐゴシック" charset="-128"/>
                      </a:endParaRPr>
                    </a:p>
                  </a:txBody>
                  <a:tcPr marL="78197" marR="78197" marT="41475" marB="41475"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0" fontAlgn="base" latinLnBrk="0" hangingPunct="0">
                        <a:lnSpc>
                          <a:spcPct val="100000"/>
                        </a:lnSpc>
                        <a:spcBef>
                          <a:spcPts val="913"/>
                        </a:spcBef>
                        <a:spcAft>
                          <a:spcPct val="0"/>
                        </a:spcAft>
                        <a:buClr>
                          <a:srgbClr val="000000"/>
                        </a:buClr>
                        <a:buSzTx/>
                        <a:buFont typeface="Times New Roman" charset="0"/>
                        <a:buNone/>
                        <a:tabLst/>
                      </a:pPr>
                      <a:endParaRPr kumimoji="0" lang="en-US" altLang="en-US" sz="900" b="1" i="0" u="none" strike="noStrike" cap="none" normalizeH="0" baseline="0" dirty="0">
                        <a:ln>
                          <a:noFill/>
                        </a:ln>
                        <a:solidFill>
                          <a:srgbClr val="000000"/>
                        </a:solidFill>
                        <a:effectLst/>
                        <a:latin typeface="Tahoma" charset="0"/>
                        <a:ea typeface="ＭＳ Ｐゴシック" charset="-128"/>
                      </a:endParaRPr>
                    </a:p>
                  </a:txBody>
                  <a:tcPr marL="78197" marR="78197" marT="41475" marB="41475"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0" fontAlgn="base" latinLnBrk="0" hangingPunct="0">
                        <a:lnSpc>
                          <a:spcPct val="100000"/>
                        </a:lnSpc>
                        <a:spcBef>
                          <a:spcPts val="913"/>
                        </a:spcBef>
                        <a:spcAft>
                          <a:spcPct val="0"/>
                        </a:spcAft>
                        <a:buClr>
                          <a:srgbClr val="000000"/>
                        </a:buClr>
                        <a:buSzTx/>
                        <a:buFont typeface="Times New Roman" charset="0"/>
                        <a:buNone/>
                        <a:tabLst/>
                      </a:pPr>
                      <a:endParaRPr kumimoji="0" lang="en-US" altLang="en-US" sz="900" b="1" i="0" u="none" strike="noStrike" cap="none" normalizeH="0" baseline="0">
                        <a:ln>
                          <a:noFill/>
                        </a:ln>
                        <a:solidFill>
                          <a:srgbClr val="000000"/>
                        </a:solidFill>
                        <a:effectLst/>
                        <a:latin typeface="Tahoma" charset="0"/>
                        <a:ea typeface="ＭＳ Ｐゴシック" charset="-128"/>
                      </a:endParaRPr>
                    </a:p>
                  </a:txBody>
                  <a:tcPr marL="78197" marR="78197" marT="41475" marB="41475" anchor="ctr"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0" fontAlgn="ctr" latinLnBrk="0" hangingPunct="0">
                        <a:lnSpc>
                          <a:spcPct val="100000"/>
                        </a:lnSpc>
                        <a:spcBef>
                          <a:spcPct val="0"/>
                        </a:spcBef>
                        <a:spcAft>
                          <a:spcPct val="0"/>
                        </a:spcAft>
                        <a:buClr>
                          <a:srgbClr val="000000"/>
                        </a:buClr>
                        <a:buSzTx/>
                        <a:buFont typeface="Times New Roman" charset="0"/>
                        <a:buNone/>
                        <a:tabLst/>
                      </a:pPr>
                      <a:r>
                        <a:rPr kumimoji="0" lang="fr-FR" altLang="en-US" sz="900" b="1" i="0" u="none" strike="noStrike" cap="none" normalizeH="0" baseline="0">
                          <a:ln>
                            <a:noFill/>
                          </a:ln>
                          <a:solidFill>
                            <a:srgbClr val="000000"/>
                          </a:solidFill>
                          <a:effectLst/>
                          <a:latin typeface="Tahoma" charset="0"/>
                          <a:ea typeface="ＭＳ Ｐゴシック" charset="-128"/>
                        </a:rPr>
                        <a:t>MYRRHA</a:t>
                      </a:r>
                    </a:p>
                  </a:txBody>
                  <a:tcPr marL="78197" marR="78197" marT="41475" marB="4147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0" fontAlgn="base" latinLnBrk="0" hangingPunct="0">
                        <a:lnSpc>
                          <a:spcPct val="100000"/>
                        </a:lnSpc>
                        <a:spcBef>
                          <a:spcPts val="913"/>
                        </a:spcBef>
                        <a:spcAft>
                          <a:spcPct val="0"/>
                        </a:spcAft>
                        <a:buClr>
                          <a:srgbClr val="000000"/>
                        </a:buClr>
                        <a:buSzTx/>
                        <a:buFont typeface="Times New Roman" charset="0"/>
                        <a:buNone/>
                        <a:tabLst/>
                      </a:pPr>
                      <a:endParaRPr kumimoji="0" lang="en-US" altLang="en-US" sz="900" b="1" i="0" u="none" strike="noStrike" cap="none" normalizeH="0" baseline="0">
                        <a:ln>
                          <a:noFill/>
                        </a:ln>
                        <a:solidFill>
                          <a:srgbClr val="000000"/>
                        </a:solidFill>
                        <a:effectLst/>
                        <a:latin typeface="Tahoma" charset="0"/>
                        <a:ea typeface="ＭＳ Ｐゴシック" charset="-128"/>
                      </a:endParaRPr>
                    </a:p>
                  </a:txBody>
                  <a:tcPr marL="78197" marR="78197" marT="41475" marB="41475" anchor="b"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0" fontAlgn="base" latinLnBrk="0" hangingPunct="0">
                        <a:lnSpc>
                          <a:spcPct val="100000"/>
                        </a:lnSpc>
                        <a:spcBef>
                          <a:spcPts val="913"/>
                        </a:spcBef>
                        <a:spcAft>
                          <a:spcPct val="0"/>
                        </a:spcAft>
                        <a:buClr>
                          <a:srgbClr val="000000"/>
                        </a:buClr>
                        <a:buSzTx/>
                        <a:buFont typeface="Times New Roman" charset="0"/>
                        <a:buNone/>
                        <a:tabLst/>
                      </a:pPr>
                      <a:endParaRPr kumimoji="0" lang="en-US" altLang="en-US" sz="900" b="1" i="0" u="none" strike="noStrike" cap="none" normalizeH="0" baseline="0">
                        <a:ln>
                          <a:noFill/>
                        </a:ln>
                        <a:solidFill>
                          <a:srgbClr val="000000"/>
                        </a:solidFill>
                        <a:effectLst/>
                        <a:latin typeface="Tahoma" charset="0"/>
                        <a:ea typeface="ＭＳ Ｐゴシック" charset="-128"/>
                      </a:endParaRPr>
                    </a:p>
                  </a:txBody>
                  <a:tcPr marL="78197" marR="78197" marT="41475" marB="41475"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0" fontAlgn="base" latinLnBrk="0" hangingPunct="0">
                        <a:lnSpc>
                          <a:spcPct val="100000"/>
                        </a:lnSpc>
                        <a:spcBef>
                          <a:spcPts val="913"/>
                        </a:spcBef>
                        <a:spcAft>
                          <a:spcPct val="0"/>
                        </a:spcAft>
                        <a:buClr>
                          <a:srgbClr val="000000"/>
                        </a:buClr>
                        <a:buSzTx/>
                        <a:buFont typeface="Times New Roman" charset="0"/>
                        <a:buNone/>
                        <a:tabLst/>
                      </a:pPr>
                      <a:endParaRPr kumimoji="0" lang="en-US" altLang="en-US" sz="900" b="1" i="0" u="none" strike="noStrike" cap="none" normalizeH="0" baseline="0" dirty="0">
                        <a:ln>
                          <a:noFill/>
                        </a:ln>
                        <a:solidFill>
                          <a:srgbClr val="000000"/>
                        </a:solidFill>
                        <a:effectLst/>
                        <a:latin typeface="Tahoma" charset="0"/>
                        <a:ea typeface="ＭＳ Ｐゴシック" charset="-128"/>
                      </a:endParaRPr>
                    </a:p>
                  </a:txBody>
                  <a:tcPr marL="78197" marR="78197" marT="41475" marB="41475"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0" fontAlgn="base" latinLnBrk="0" hangingPunct="0">
                        <a:lnSpc>
                          <a:spcPct val="100000"/>
                        </a:lnSpc>
                        <a:spcBef>
                          <a:spcPts val="913"/>
                        </a:spcBef>
                        <a:spcAft>
                          <a:spcPct val="0"/>
                        </a:spcAft>
                        <a:buClr>
                          <a:srgbClr val="000000"/>
                        </a:buClr>
                        <a:buSzTx/>
                        <a:buFont typeface="Times New Roman" charset="0"/>
                        <a:buNone/>
                        <a:tabLst/>
                      </a:pPr>
                      <a:endParaRPr kumimoji="0" lang="en-US" altLang="en-US" sz="900" b="1" i="0" u="none" strike="noStrike" cap="none" normalizeH="0" baseline="0" dirty="0">
                        <a:ln>
                          <a:noFill/>
                        </a:ln>
                        <a:solidFill>
                          <a:srgbClr val="000000"/>
                        </a:solidFill>
                        <a:effectLst/>
                        <a:latin typeface="Tahoma" charset="0"/>
                        <a:ea typeface="ＭＳ Ｐゴシック" charset="-128"/>
                      </a:endParaRPr>
                    </a:p>
                  </a:txBody>
                  <a:tcPr marL="78197" marR="78197" marT="41475" marB="41475" anchor="ctr" horzOverflow="overflow">
                    <a:lnL>
                      <a:noFill/>
                    </a:lnL>
                    <a:lnR>
                      <a:noFill/>
                    </a:lnR>
                    <a:lnT>
                      <a:noFill/>
                    </a:lnT>
                    <a:lnB>
                      <a:noFill/>
                    </a:lnB>
                    <a:lnTlToBr>
                      <a:noFill/>
                    </a:lnTlToBr>
                    <a:lnBlToTr>
                      <a:noFill/>
                    </a:lnBlToTr>
                    <a:noFill/>
                  </a:tcPr>
                </a:tc>
              </a:tr>
            </a:tbl>
          </a:graphicData>
        </a:graphic>
      </p:graphicFrame>
      <p:sp>
        <p:nvSpPr>
          <p:cNvPr id="45163" name="Rectangle 2"/>
          <p:cNvSpPr>
            <a:spLocks noChangeArrowheads="1"/>
          </p:cNvSpPr>
          <p:nvPr/>
        </p:nvSpPr>
        <p:spPr bwMode="auto">
          <a:xfrm>
            <a:off x="0" y="1123950"/>
            <a:ext cx="9144000" cy="1009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lnSpc>
                <a:spcPct val="80000"/>
              </a:lnSpc>
            </a:pPr>
            <a:r>
              <a:rPr lang="fr-FR" altLang="en-US" dirty="0" smtClean="0">
                <a:solidFill>
                  <a:srgbClr val="000000"/>
                </a:solidFill>
              </a:rPr>
              <a:t>ESFRI </a:t>
            </a:r>
            <a:r>
              <a:rPr lang="fr-FR" altLang="en-US" dirty="0">
                <a:solidFill>
                  <a:srgbClr val="000000"/>
                </a:solidFill>
              </a:rPr>
              <a:t>roadmap (2008) </a:t>
            </a:r>
          </a:p>
        </p:txBody>
      </p:sp>
      <p:sp>
        <p:nvSpPr>
          <p:cNvPr id="45164" name="Rectangle 2"/>
          <p:cNvSpPr>
            <a:spLocks noChangeArrowheads="1"/>
          </p:cNvSpPr>
          <p:nvPr/>
        </p:nvSpPr>
        <p:spPr bwMode="auto">
          <a:xfrm>
            <a:off x="5428547" y="335419"/>
            <a:ext cx="257794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r">
              <a:defRPr/>
            </a:pPr>
            <a:r>
              <a:rPr lang="en-US" altLang="en-US" b="1" dirty="0">
                <a:latin typeface="Arial" panose="020B0604020202020204" pitchFamily="34" charset="0"/>
                <a:ea typeface="MS PGothic" pitchFamily="34" charset="-128"/>
                <a:cs typeface="Arial" panose="020B0604020202020204" pitchFamily="34" charset="0"/>
              </a:rPr>
              <a:t>ESFRI Roadmap</a:t>
            </a:r>
          </a:p>
        </p:txBody>
      </p:sp>
      <p:pic>
        <p:nvPicPr>
          <p:cNvPr id="7" name="Picture 6" descr="logowhitesmall"/>
          <p:cNvPicPr>
            <a:picLocks noChangeAspect="1" noChangeArrowheads="1"/>
          </p:cNvPicPr>
          <p:nvPr/>
        </p:nvPicPr>
        <p:blipFill>
          <a:blip r:embed="rId3" cstate="print"/>
          <a:srcRect/>
          <a:stretch>
            <a:fillRect/>
          </a:stretch>
        </p:blipFill>
        <p:spPr bwMode="auto">
          <a:xfrm>
            <a:off x="978688" y="5178940"/>
            <a:ext cx="201183" cy="199305"/>
          </a:xfrm>
          <a:prstGeom prst="rect">
            <a:avLst/>
          </a:prstGeom>
          <a:noFill/>
          <a:ln w="9525">
            <a:noFill/>
            <a:miter lim="800000"/>
            <a:headEnd/>
            <a:tailEnd/>
          </a:ln>
        </p:spPr>
      </p:pic>
      <p:pic>
        <p:nvPicPr>
          <p:cNvPr id="8" name="Picture 6" descr="logowhitesmall"/>
          <p:cNvPicPr>
            <a:picLocks noChangeAspect="1" noChangeArrowheads="1"/>
          </p:cNvPicPr>
          <p:nvPr/>
        </p:nvPicPr>
        <p:blipFill>
          <a:blip r:embed="rId3" cstate="print"/>
          <a:srcRect/>
          <a:stretch>
            <a:fillRect/>
          </a:stretch>
        </p:blipFill>
        <p:spPr bwMode="auto">
          <a:xfrm>
            <a:off x="1912752" y="4618501"/>
            <a:ext cx="201183" cy="199305"/>
          </a:xfrm>
          <a:prstGeom prst="rect">
            <a:avLst/>
          </a:prstGeom>
          <a:noFill/>
          <a:ln w="9525">
            <a:noFill/>
            <a:miter lim="800000"/>
            <a:headEnd/>
            <a:tailEnd/>
          </a:ln>
        </p:spPr>
      </p:pic>
      <p:pic>
        <p:nvPicPr>
          <p:cNvPr id="9" name="Picture 6" descr="logowhitesmall"/>
          <p:cNvPicPr>
            <a:picLocks noChangeAspect="1" noChangeArrowheads="1"/>
          </p:cNvPicPr>
          <p:nvPr/>
        </p:nvPicPr>
        <p:blipFill>
          <a:blip r:embed="rId3" cstate="print"/>
          <a:srcRect/>
          <a:stretch>
            <a:fillRect/>
          </a:stretch>
        </p:blipFill>
        <p:spPr bwMode="auto">
          <a:xfrm>
            <a:off x="1912752" y="3001095"/>
            <a:ext cx="201183" cy="199305"/>
          </a:xfrm>
          <a:prstGeom prst="rect">
            <a:avLst/>
          </a:prstGeom>
          <a:noFill/>
          <a:ln w="9525">
            <a:noFill/>
            <a:miter lim="800000"/>
            <a:headEnd/>
            <a:tailEnd/>
          </a:ln>
        </p:spPr>
      </p:pic>
      <p:pic>
        <p:nvPicPr>
          <p:cNvPr id="10" name="Picture 6" descr="logowhitesmall"/>
          <p:cNvPicPr>
            <a:picLocks noChangeAspect="1" noChangeArrowheads="1"/>
          </p:cNvPicPr>
          <p:nvPr/>
        </p:nvPicPr>
        <p:blipFill>
          <a:blip r:embed="rId3" cstate="print"/>
          <a:srcRect/>
          <a:stretch>
            <a:fillRect/>
          </a:stretch>
        </p:blipFill>
        <p:spPr bwMode="auto">
          <a:xfrm>
            <a:off x="2841901" y="3487792"/>
            <a:ext cx="201183" cy="199305"/>
          </a:xfrm>
          <a:prstGeom prst="rect">
            <a:avLst/>
          </a:prstGeom>
          <a:noFill/>
          <a:ln w="9525">
            <a:noFill/>
            <a:miter lim="800000"/>
            <a:headEnd/>
            <a:tailEnd/>
          </a:ln>
        </p:spPr>
      </p:pic>
      <p:pic>
        <p:nvPicPr>
          <p:cNvPr id="11" name="Picture 6" descr="logowhitesmall"/>
          <p:cNvPicPr>
            <a:picLocks noChangeAspect="1" noChangeArrowheads="1"/>
          </p:cNvPicPr>
          <p:nvPr/>
        </p:nvPicPr>
        <p:blipFill>
          <a:blip r:embed="rId3" cstate="print"/>
          <a:srcRect/>
          <a:stretch>
            <a:fillRect/>
          </a:stretch>
        </p:blipFill>
        <p:spPr bwMode="auto">
          <a:xfrm>
            <a:off x="3670458" y="3001095"/>
            <a:ext cx="201183" cy="199305"/>
          </a:xfrm>
          <a:prstGeom prst="rect">
            <a:avLst/>
          </a:prstGeom>
          <a:noFill/>
          <a:ln w="9525">
            <a:noFill/>
            <a:miter lim="800000"/>
            <a:headEnd/>
            <a:tailEnd/>
          </a:ln>
        </p:spPr>
      </p:pic>
      <p:pic>
        <p:nvPicPr>
          <p:cNvPr id="13" name="Picture 6" descr="logowhitesmall"/>
          <p:cNvPicPr>
            <a:picLocks noChangeAspect="1" noChangeArrowheads="1"/>
          </p:cNvPicPr>
          <p:nvPr/>
        </p:nvPicPr>
        <p:blipFill>
          <a:blip r:embed="rId3" cstate="print"/>
          <a:srcRect/>
          <a:stretch>
            <a:fillRect/>
          </a:stretch>
        </p:blipFill>
        <p:spPr bwMode="auto">
          <a:xfrm>
            <a:off x="2841901" y="4087560"/>
            <a:ext cx="201183" cy="199305"/>
          </a:xfrm>
          <a:prstGeom prst="rect">
            <a:avLst/>
          </a:prstGeom>
          <a:noFill/>
          <a:ln w="9525">
            <a:noFill/>
            <a:miter lim="800000"/>
            <a:headEnd/>
            <a:tailEnd/>
          </a:ln>
        </p:spPr>
      </p:pic>
      <p:pic>
        <p:nvPicPr>
          <p:cNvPr id="14" name="Picture 2" descr="http://ubpcrete.hcmr.gr/images/imbbc.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559488" y="4652042"/>
            <a:ext cx="282413" cy="165764"/>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2" descr="http://ubpcrete.hcmr.gr/images/imbbc.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630339" y="5212481"/>
            <a:ext cx="282413" cy="165764"/>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2" descr="http://ubpcrete.hcmr.gr/images/imbbc.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388045" y="3521333"/>
            <a:ext cx="282413" cy="165764"/>
          </a:xfrm>
          <a:prstGeom prst="rect">
            <a:avLst/>
          </a:prstGeom>
          <a:noFill/>
          <a:extLst>
            <a:ext uri="{909E8E84-426E-40dd-AFC4-6F175D3DCCD1}">
              <a14:hiddenFill xmlns="" xmlns:a14="http://schemas.microsoft.com/office/drawing/2010/main">
                <a:solidFill>
                  <a:srgbClr val="FFFFFF"/>
                </a:solidFill>
              </a14:hiddenFill>
            </a:ext>
          </a:extLst>
        </p:spPr>
      </p:pic>
      <p:pic>
        <p:nvPicPr>
          <p:cNvPr id="17" name="Picture 2" descr="http://ubpcrete.hcmr.gr/images/imbbc.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555776" y="3034636"/>
            <a:ext cx="282413" cy="165764"/>
          </a:xfrm>
          <a:prstGeom prst="rect">
            <a:avLst/>
          </a:prstGeom>
          <a:noFill/>
          <a:extLst>
            <a:ext uri="{909E8E84-426E-40dd-AFC4-6F175D3DCCD1}">
              <a14:hiddenFill xmlns="" xmlns:a14="http://schemas.microsoft.com/office/drawing/2010/main">
                <a:solidFill>
                  <a:srgbClr val="FFFFFF"/>
                </a:solidFill>
              </a14:hiddenFill>
            </a:ext>
          </a:extLst>
        </p:spPr>
      </p:pic>
      <p:sp>
        <p:nvSpPr>
          <p:cNvPr id="18" name="17 - TextBox"/>
          <p:cNvSpPr txBox="1"/>
          <p:nvPr/>
        </p:nvSpPr>
        <p:spPr>
          <a:xfrm>
            <a:off x="4283968" y="2954179"/>
            <a:ext cx="486697" cy="246221"/>
          </a:xfrm>
          <a:prstGeom prst="rect">
            <a:avLst/>
          </a:prstGeom>
          <a:noFill/>
        </p:spPr>
        <p:txBody>
          <a:bodyPr wrap="square" rtlCol="0">
            <a:spAutoFit/>
          </a:bodyPr>
          <a:lstStyle/>
          <a:p>
            <a:r>
              <a:rPr lang="en-US" sz="1000" b="1" dirty="0" smtClean="0"/>
              <a:t>I.O.</a:t>
            </a:r>
            <a:endParaRPr lang="el-GR" sz="1000" b="1" dirty="0"/>
          </a:p>
        </p:txBody>
      </p:sp>
      <p:sp>
        <p:nvSpPr>
          <p:cNvPr id="19" name="18 - TextBox"/>
          <p:cNvSpPr txBox="1"/>
          <p:nvPr/>
        </p:nvSpPr>
        <p:spPr>
          <a:xfrm>
            <a:off x="3388045" y="4087560"/>
            <a:ext cx="483596" cy="246221"/>
          </a:xfrm>
          <a:prstGeom prst="rect">
            <a:avLst/>
          </a:prstGeom>
          <a:noFill/>
        </p:spPr>
        <p:txBody>
          <a:bodyPr wrap="square" rtlCol="0">
            <a:spAutoFit/>
          </a:bodyPr>
          <a:lstStyle/>
          <a:p>
            <a:r>
              <a:rPr lang="en-US" sz="1000" b="1" smtClean="0"/>
              <a:t>I.O.</a:t>
            </a:r>
            <a:endParaRPr lang="el-GR" sz="1000" b="1" dirty="0"/>
          </a:p>
        </p:txBody>
      </p:sp>
    </p:spTree>
    <p:extLst>
      <p:ext uri="{BB962C8B-B14F-4D97-AF65-F5344CB8AC3E}">
        <p14:creationId xmlns:p14="http://schemas.microsoft.com/office/powerpoint/2010/main" val="1657209369"/>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5881024" y="3573016"/>
            <a:ext cx="3199298" cy="3212976"/>
            <a:chOff x="5881024" y="3573016"/>
            <a:chExt cx="3199298" cy="3212976"/>
          </a:xfrm>
        </p:grpSpPr>
        <p:pic>
          <p:nvPicPr>
            <p:cNvPr id="28" name="Picture 2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84168" y="3645024"/>
              <a:ext cx="2996154" cy="3140968"/>
            </a:xfrm>
            <a:prstGeom prst="rect">
              <a:avLst/>
            </a:prstGeom>
          </p:spPr>
        </p:pic>
        <p:sp>
          <p:nvSpPr>
            <p:cNvPr id="29" name="Rectangle 28"/>
            <p:cNvSpPr/>
            <p:nvPr/>
          </p:nvSpPr>
          <p:spPr>
            <a:xfrm>
              <a:off x="5881024" y="3573016"/>
              <a:ext cx="1283264" cy="2787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45" name="Rectangle 44"/>
          <p:cNvSpPr/>
          <p:nvPr/>
        </p:nvSpPr>
        <p:spPr>
          <a:xfrm>
            <a:off x="755576" y="1138191"/>
            <a:ext cx="8388424" cy="538631"/>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p:cNvGrpSpPr/>
          <p:nvPr/>
        </p:nvGrpSpPr>
        <p:grpSpPr>
          <a:xfrm>
            <a:off x="755576" y="1676898"/>
            <a:ext cx="8361869" cy="1154964"/>
            <a:chOff x="755576" y="1676898"/>
            <a:chExt cx="8361869" cy="1154964"/>
          </a:xfrm>
        </p:grpSpPr>
        <p:pic>
          <p:nvPicPr>
            <p:cNvPr id="25" name="Picture 2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39926" y="1732645"/>
              <a:ext cx="1164287" cy="1084225"/>
            </a:xfrm>
            <a:prstGeom prst="rect">
              <a:avLst/>
            </a:prstGeom>
          </p:spPr>
        </p:pic>
        <p:pic>
          <p:nvPicPr>
            <p:cNvPr id="21" name="Picture 20"/>
            <p:cNvPicPr>
              <a:picLocks noChangeAspect="1"/>
            </p:cNvPicPr>
            <p:nvPr/>
          </p:nvPicPr>
          <p:blipFill>
            <a:blip r:embed="rId5" cstate="print"/>
            <a:stretch>
              <a:fillRect/>
            </a:stretch>
          </p:blipFill>
          <p:spPr>
            <a:xfrm>
              <a:off x="1750057" y="1752036"/>
              <a:ext cx="1096149" cy="1072421"/>
            </a:xfrm>
            <a:prstGeom prst="rect">
              <a:avLst/>
            </a:prstGeom>
          </p:spPr>
        </p:pic>
        <p:pic>
          <p:nvPicPr>
            <p:cNvPr id="41" name="Picture 4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048434" y="1677007"/>
              <a:ext cx="1069011" cy="1120577"/>
            </a:xfrm>
            <a:prstGeom prst="rect">
              <a:avLst/>
            </a:prstGeom>
          </p:spPr>
        </p:pic>
        <p:pic>
          <p:nvPicPr>
            <p:cNvPr id="19" name="Picture 18"/>
            <p:cNvPicPr>
              <a:picLocks noChangeAspect="1"/>
            </p:cNvPicPr>
            <p:nvPr/>
          </p:nvPicPr>
          <p:blipFill>
            <a:blip r:embed="rId7" cstate="print"/>
            <a:stretch>
              <a:fillRect/>
            </a:stretch>
          </p:blipFill>
          <p:spPr>
            <a:xfrm>
              <a:off x="755576" y="1762966"/>
              <a:ext cx="1026333" cy="1065643"/>
            </a:xfrm>
            <a:prstGeom prst="rect">
              <a:avLst/>
            </a:prstGeom>
          </p:spPr>
        </p:pic>
        <p:pic>
          <p:nvPicPr>
            <p:cNvPr id="23" name="Picture 22"/>
            <p:cNvPicPr>
              <a:picLocks noChangeAspect="1"/>
            </p:cNvPicPr>
            <p:nvPr/>
          </p:nvPicPr>
          <p:blipFill>
            <a:blip r:embed="rId8" cstate="print"/>
            <a:stretch>
              <a:fillRect/>
            </a:stretch>
          </p:blipFill>
          <p:spPr>
            <a:xfrm>
              <a:off x="6192070" y="1678539"/>
              <a:ext cx="887949" cy="1153323"/>
            </a:xfrm>
            <a:prstGeom prst="rect">
              <a:avLst/>
            </a:prstGeom>
          </p:spPr>
        </p:pic>
        <p:pic>
          <p:nvPicPr>
            <p:cNvPr id="35" name="Picture 34"/>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975481" y="1691483"/>
              <a:ext cx="1143951" cy="1106102"/>
            </a:xfrm>
            <a:prstGeom prst="rect">
              <a:avLst/>
            </a:prstGeom>
          </p:spPr>
        </p:pic>
        <p:pic>
          <p:nvPicPr>
            <p:cNvPr id="27" name="Picture 26"/>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987654" y="1676898"/>
              <a:ext cx="1140518" cy="1154964"/>
            </a:xfrm>
            <a:prstGeom prst="rect">
              <a:avLst/>
            </a:prstGeom>
          </p:spPr>
        </p:pic>
        <p:pic>
          <p:nvPicPr>
            <p:cNvPr id="32" name="Picture 31"/>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119432" y="1691482"/>
              <a:ext cx="1072638" cy="1140380"/>
            </a:xfrm>
            <a:prstGeom prst="rect">
              <a:avLst/>
            </a:prstGeom>
          </p:spPr>
        </p:pic>
      </p:grpSp>
      <p:sp>
        <p:nvSpPr>
          <p:cNvPr id="8" name="Rectangle 7"/>
          <p:cNvSpPr/>
          <p:nvPr/>
        </p:nvSpPr>
        <p:spPr>
          <a:xfrm>
            <a:off x="923758" y="1285895"/>
            <a:ext cx="1530213" cy="361637"/>
          </a:xfrm>
          <a:prstGeom prst="rect">
            <a:avLst/>
          </a:prstGeom>
          <a:noFill/>
        </p:spPr>
        <p:txBody>
          <a:bodyPr wrap="square">
            <a:spAutoFit/>
          </a:bodyPr>
          <a:lstStyle/>
          <a:p>
            <a:pPr algn="ctr"/>
            <a:r>
              <a:rPr lang="en-US" sz="1750" b="1" i="1" dirty="0" smtClean="0"/>
              <a:t>Ecosystems</a:t>
            </a:r>
            <a:endParaRPr lang="en-US" sz="1750" i="1" dirty="0"/>
          </a:p>
        </p:txBody>
      </p:sp>
      <p:sp>
        <p:nvSpPr>
          <p:cNvPr id="12" name="Rectangle 11"/>
          <p:cNvSpPr/>
          <p:nvPr/>
        </p:nvSpPr>
        <p:spPr>
          <a:xfrm>
            <a:off x="638619" y="970846"/>
            <a:ext cx="1957524" cy="361637"/>
          </a:xfrm>
          <a:prstGeom prst="rect">
            <a:avLst/>
          </a:prstGeom>
          <a:noFill/>
        </p:spPr>
        <p:txBody>
          <a:bodyPr wrap="none">
            <a:spAutoFit/>
          </a:bodyPr>
          <a:lstStyle/>
          <a:p>
            <a:r>
              <a:rPr lang="en-US" sz="1750" b="1" i="1" dirty="0" smtClean="0"/>
              <a:t>  Model organisms</a:t>
            </a:r>
            <a:endParaRPr lang="en-US" sz="1750" i="1" dirty="0"/>
          </a:p>
        </p:txBody>
      </p:sp>
      <p:sp>
        <p:nvSpPr>
          <p:cNvPr id="14" name="Rectangle 13"/>
          <p:cNvSpPr/>
          <p:nvPr/>
        </p:nvSpPr>
        <p:spPr>
          <a:xfrm>
            <a:off x="4743325" y="1082368"/>
            <a:ext cx="3762056" cy="361637"/>
          </a:xfrm>
          <a:prstGeom prst="rect">
            <a:avLst/>
          </a:prstGeom>
          <a:noFill/>
        </p:spPr>
        <p:txBody>
          <a:bodyPr wrap="none">
            <a:spAutoFit/>
          </a:bodyPr>
          <a:lstStyle/>
          <a:p>
            <a:r>
              <a:rPr lang="en-US" sz="1750" b="1" i="1" dirty="0" smtClean="0"/>
              <a:t>Experimental aquaria and mesocosms </a:t>
            </a:r>
            <a:endParaRPr lang="en-US" sz="1750" i="1" dirty="0"/>
          </a:p>
        </p:txBody>
      </p:sp>
      <p:sp>
        <p:nvSpPr>
          <p:cNvPr id="15" name="Rectangle 14"/>
          <p:cNvSpPr/>
          <p:nvPr/>
        </p:nvSpPr>
        <p:spPr>
          <a:xfrm>
            <a:off x="2549193" y="1314923"/>
            <a:ext cx="1954831" cy="361637"/>
          </a:xfrm>
          <a:prstGeom prst="rect">
            <a:avLst/>
          </a:prstGeom>
          <a:noFill/>
        </p:spPr>
        <p:txBody>
          <a:bodyPr wrap="none">
            <a:spAutoFit/>
          </a:bodyPr>
          <a:lstStyle/>
          <a:p>
            <a:r>
              <a:rPr lang="en-US" sz="1750" b="1" i="1" dirty="0" smtClean="0"/>
              <a:t>Omics approaches</a:t>
            </a:r>
            <a:endParaRPr lang="en-US" sz="1750" i="1" dirty="0"/>
          </a:p>
        </p:txBody>
      </p:sp>
      <p:sp>
        <p:nvSpPr>
          <p:cNvPr id="44" name="Rectangle 43"/>
          <p:cNvSpPr/>
          <p:nvPr/>
        </p:nvSpPr>
        <p:spPr>
          <a:xfrm>
            <a:off x="0" y="-44624"/>
            <a:ext cx="9144000" cy="6902624"/>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8" name="Picture 47"/>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4409939" y="6510933"/>
            <a:ext cx="648241" cy="345580"/>
          </a:xfrm>
          <a:prstGeom prst="rect">
            <a:avLst/>
          </a:prstGeom>
        </p:spPr>
      </p:pic>
      <p:sp>
        <p:nvSpPr>
          <p:cNvPr id="11" name="Rectangle 10"/>
          <p:cNvSpPr/>
          <p:nvPr/>
        </p:nvSpPr>
        <p:spPr>
          <a:xfrm>
            <a:off x="755576" y="2993326"/>
            <a:ext cx="8390676" cy="4358116"/>
          </a:xfrm>
          <a:prstGeom prst="rect">
            <a:avLst/>
          </a:prstGeom>
        </p:spPr>
        <p:txBody>
          <a:bodyPr wrap="square">
            <a:spAutoFit/>
          </a:bodyPr>
          <a:lstStyle/>
          <a:p>
            <a:pPr lvl="1">
              <a:spcBef>
                <a:spcPct val="20000"/>
              </a:spcBef>
              <a:defRPr/>
            </a:pPr>
            <a:r>
              <a:rPr lang="en-GB" sz="3200" b="1" dirty="0" smtClean="0">
                <a:solidFill>
                  <a:srgbClr val="007DD6"/>
                </a:solidFill>
                <a:latin typeface="Arial" charset="0"/>
                <a:ea typeface="Arial" charset="0"/>
                <a:cs typeface="Arial" charset="0"/>
              </a:rPr>
              <a:t>EMBRC - ERIC: E</a:t>
            </a:r>
            <a:r>
              <a:rPr lang="en-GB" sz="2400" dirty="0" smtClean="0">
                <a:solidFill>
                  <a:srgbClr val="007DD6"/>
                </a:solidFill>
                <a:latin typeface="Arial" charset="0"/>
                <a:ea typeface="Arial" charset="0"/>
                <a:cs typeface="Arial" charset="0"/>
              </a:rPr>
              <a:t>UROPEAN </a:t>
            </a:r>
            <a:r>
              <a:rPr lang="en-GB" sz="3200" b="1" dirty="0" smtClean="0">
                <a:solidFill>
                  <a:srgbClr val="007DD6"/>
                </a:solidFill>
                <a:latin typeface="Arial" charset="0"/>
                <a:ea typeface="Arial" charset="0"/>
                <a:cs typeface="Arial" charset="0"/>
              </a:rPr>
              <a:t>M</a:t>
            </a:r>
            <a:r>
              <a:rPr lang="en-GB" sz="2400" dirty="0" smtClean="0">
                <a:solidFill>
                  <a:srgbClr val="007DD6"/>
                </a:solidFill>
                <a:latin typeface="Arial" charset="0"/>
                <a:ea typeface="Arial" charset="0"/>
                <a:cs typeface="Arial" charset="0"/>
              </a:rPr>
              <a:t>ARINE </a:t>
            </a:r>
            <a:r>
              <a:rPr lang="en-GB" sz="3200" b="1" dirty="0" smtClean="0">
                <a:solidFill>
                  <a:srgbClr val="007DD6"/>
                </a:solidFill>
                <a:latin typeface="Arial" charset="0"/>
                <a:ea typeface="Arial" charset="0"/>
                <a:cs typeface="Arial" charset="0"/>
              </a:rPr>
              <a:t>B</a:t>
            </a:r>
            <a:r>
              <a:rPr lang="en-GB" sz="2400" dirty="0" smtClean="0">
                <a:solidFill>
                  <a:srgbClr val="007DD6"/>
                </a:solidFill>
                <a:latin typeface="Arial" charset="0"/>
                <a:ea typeface="Arial" charset="0"/>
                <a:cs typeface="Arial" charset="0"/>
              </a:rPr>
              <a:t>IOLOGICAL </a:t>
            </a:r>
            <a:r>
              <a:rPr lang="en-GB" sz="3200" b="1" dirty="0" smtClean="0">
                <a:solidFill>
                  <a:srgbClr val="007DD6"/>
                </a:solidFill>
                <a:latin typeface="Arial" charset="0"/>
                <a:ea typeface="Arial" charset="0"/>
                <a:cs typeface="Arial" charset="0"/>
              </a:rPr>
              <a:t>R</a:t>
            </a:r>
            <a:r>
              <a:rPr lang="en-GB" sz="2400" dirty="0" smtClean="0">
                <a:solidFill>
                  <a:srgbClr val="007DD6"/>
                </a:solidFill>
                <a:latin typeface="Arial" charset="0"/>
                <a:ea typeface="Arial" charset="0"/>
                <a:cs typeface="Arial" charset="0"/>
              </a:rPr>
              <a:t>ESOURCE </a:t>
            </a:r>
            <a:r>
              <a:rPr lang="en-GB" sz="3200" b="1" dirty="0" smtClean="0">
                <a:solidFill>
                  <a:srgbClr val="007DD6"/>
                </a:solidFill>
                <a:latin typeface="Arial" charset="0"/>
                <a:ea typeface="Arial" charset="0"/>
                <a:cs typeface="Arial" charset="0"/>
              </a:rPr>
              <a:t>C</a:t>
            </a:r>
            <a:r>
              <a:rPr lang="en-GB" sz="2400" dirty="0" smtClean="0">
                <a:solidFill>
                  <a:srgbClr val="007DD6"/>
                </a:solidFill>
                <a:latin typeface="Arial" charset="0"/>
                <a:ea typeface="Arial" charset="0"/>
                <a:cs typeface="Arial" charset="0"/>
              </a:rPr>
              <a:t>ENTRE</a:t>
            </a:r>
            <a:endParaRPr lang="en-GB" sz="600" dirty="0" smtClean="0">
              <a:solidFill>
                <a:srgbClr val="007DD6"/>
              </a:solidFill>
              <a:latin typeface="Arial" charset="0"/>
              <a:ea typeface="Arial" charset="0"/>
              <a:cs typeface="Arial" charset="0"/>
            </a:endParaRPr>
          </a:p>
          <a:p>
            <a:pPr lvl="1">
              <a:spcBef>
                <a:spcPct val="20000"/>
              </a:spcBef>
              <a:defRPr/>
            </a:pPr>
            <a:r>
              <a:rPr lang="en-GB" sz="1200" b="1" i="1" dirty="0" smtClean="0">
                <a:solidFill>
                  <a:schemeClr val="accent6">
                    <a:lumMod val="75000"/>
                  </a:schemeClr>
                </a:solidFill>
                <a:latin typeface="Times New Roman" charset="0"/>
                <a:ea typeface="Times New Roman" charset="0"/>
                <a:cs typeface="Times New Roman" charset="0"/>
              </a:rPr>
              <a:t/>
            </a:r>
            <a:br>
              <a:rPr lang="en-GB" sz="1200" b="1" i="1" dirty="0" smtClean="0">
                <a:solidFill>
                  <a:schemeClr val="accent6">
                    <a:lumMod val="75000"/>
                  </a:schemeClr>
                </a:solidFill>
                <a:latin typeface="Times New Roman" charset="0"/>
                <a:ea typeface="Times New Roman" charset="0"/>
                <a:cs typeface="Times New Roman" charset="0"/>
              </a:rPr>
            </a:br>
            <a:endParaRPr lang="en-GB" sz="1000" b="1" i="1" dirty="0" smtClean="0">
              <a:solidFill>
                <a:schemeClr val="accent6">
                  <a:lumMod val="75000"/>
                </a:schemeClr>
              </a:solidFill>
              <a:latin typeface="Times New Roman" charset="0"/>
              <a:ea typeface="Times New Roman" charset="0"/>
              <a:cs typeface="Times New Roman" charset="0"/>
            </a:endParaRPr>
          </a:p>
          <a:p>
            <a:pPr lvl="1">
              <a:spcBef>
                <a:spcPct val="20000"/>
              </a:spcBef>
              <a:defRPr/>
            </a:pPr>
            <a:r>
              <a:rPr lang="en-GB" sz="2400" b="1" i="1" dirty="0" smtClean="0">
                <a:solidFill>
                  <a:schemeClr val="accent6">
                    <a:lumMod val="75000"/>
                  </a:schemeClr>
                </a:solidFill>
                <a:latin typeface="Times New Roman" charset="0"/>
                <a:ea typeface="Times New Roman" charset="0"/>
                <a:cs typeface="Times New Roman" charset="0"/>
              </a:rPr>
              <a:t>Responding to the global societal grand challenges </a:t>
            </a:r>
            <a:br>
              <a:rPr lang="en-GB" sz="2400" b="1" i="1" dirty="0" smtClean="0">
                <a:solidFill>
                  <a:schemeClr val="accent6">
                    <a:lumMod val="75000"/>
                  </a:schemeClr>
                </a:solidFill>
                <a:latin typeface="Times New Roman" charset="0"/>
                <a:ea typeface="Times New Roman" charset="0"/>
                <a:cs typeface="Times New Roman" charset="0"/>
              </a:rPr>
            </a:br>
            <a:r>
              <a:rPr lang="en-GB" sz="2400" b="1" i="1" dirty="0" smtClean="0">
                <a:solidFill>
                  <a:schemeClr val="accent6">
                    <a:lumMod val="75000"/>
                  </a:schemeClr>
                </a:solidFill>
                <a:latin typeface="Times New Roman" charset="0"/>
                <a:ea typeface="Times New Roman" charset="0"/>
                <a:cs typeface="Times New Roman" charset="0"/>
              </a:rPr>
              <a:t>	</a:t>
            </a:r>
            <a:r>
              <a:rPr lang="en-GB" sz="2000" b="1" i="1" dirty="0" smtClean="0">
                <a:solidFill>
                  <a:schemeClr val="accent6">
                    <a:lumMod val="75000"/>
                  </a:schemeClr>
                </a:solidFill>
                <a:latin typeface="Times New Roman" charset="0"/>
                <a:ea typeface="Times New Roman" charset="0"/>
                <a:cs typeface="Times New Roman" charset="0"/>
              </a:rPr>
              <a:t>through</a:t>
            </a:r>
            <a:r>
              <a:rPr lang="en-GB" sz="2400" b="1" i="1" dirty="0" smtClean="0">
                <a:solidFill>
                  <a:schemeClr val="accent6">
                    <a:lumMod val="75000"/>
                  </a:schemeClr>
                </a:solidFill>
                <a:latin typeface="Times New Roman" charset="0"/>
                <a:ea typeface="Times New Roman" charset="0"/>
                <a:cs typeface="Times New Roman" charset="0"/>
              </a:rPr>
              <a:t> </a:t>
            </a:r>
            <a:br>
              <a:rPr lang="en-GB" sz="2400" b="1" i="1" dirty="0" smtClean="0">
                <a:solidFill>
                  <a:schemeClr val="accent6">
                    <a:lumMod val="75000"/>
                  </a:schemeClr>
                </a:solidFill>
                <a:latin typeface="Times New Roman" charset="0"/>
                <a:ea typeface="Times New Roman" charset="0"/>
                <a:cs typeface="Times New Roman" charset="0"/>
              </a:rPr>
            </a:br>
            <a:r>
              <a:rPr lang="en-GB" sz="2400" b="1" i="1" dirty="0" smtClean="0">
                <a:solidFill>
                  <a:schemeClr val="accent6">
                    <a:lumMod val="75000"/>
                  </a:schemeClr>
                </a:solidFill>
                <a:latin typeface="Times New Roman" charset="0"/>
                <a:ea typeface="Times New Roman" charset="0"/>
                <a:cs typeface="Times New Roman" charset="0"/>
              </a:rPr>
              <a:t>advanced marine biology </a:t>
            </a:r>
            <a:r>
              <a:rPr lang="en-GB" sz="2400" b="1" i="1" dirty="0">
                <a:solidFill>
                  <a:schemeClr val="accent6">
                    <a:lumMod val="75000"/>
                  </a:schemeClr>
                </a:solidFill>
                <a:latin typeface="Times New Roman" charset="0"/>
                <a:ea typeface="Times New Roman" charset="0"/>
                <a:cs typeface="Times New Roman" charset="0"/>
              </a:rPr>
              <a:t>and </a:t>
            </a:r>
            <a:r>
              <a:rPr lang="en-GB" sz="2400" b="1" i="1" dirty="0" smtClean="0">
                <a:solidFill>
                  <a:schemeClr val="accent6">
                    <a:lumMod val="75000"/>
                  </a:schemeClr>
                </a:solidFill>
                <a:latin typeface="Times New Roman" charset="0"/>
                <a:ea typeface="Times New Roman" charset="0"/>
                <a:cs typeface="Times New Roman" charset="0"/>
              </a:rPr>
              <a:t>ecology research</a:t>
            </a:r>
            <a:r>
              <a:rPr lang="en-GB" sz="2400" b="1" i="1" dirty="0" smtClean="0">
                <a:solidFill>
                  <a:schemeClr val="accent6">
                    <a:lumMod val="75000"/>
                  </a:schemeClr>
                </a:solidFill>
                <a:latin typeface="+mj-lt"/>
              </a:rPr>
              <a:t> </a:t>
            </a:r>
            <a:br>
              <a:rPr lang="en-GB" sz="2400" b="1" i="1" dirty="0" smtClean="0">
                <a:solidFill>
                  <a:schemeClr val="accent6">
                    <a:lumMod val="75000"/>
                  </a:schemeClr>
                </a:solidFill>
                <a:latin typeface="+mj-lt"/>
              </a:rPr>
            </a:br>
            <a:endParaRPr lang="en-GB" sz="1600" b="1" i="1" dirty="0" smtClean="0">
              <a:solidFill>
                <a:schemeClr val="accent6">
                  <a:lumMod val="75000"/>
                </a:schemeClr>
              </a:solidFill>
              <a:latin typeface="+mj-lt"/>
            </a:endParaRPr>
          </a:p>
          <a:p>
            <a:pPr marL="742950" lvl="1" indent="-285750">
              <a:spcBef>
                <a:spcPct val="20000"/>
              </a:spcBef>
              <a:buFont typeface="Wingdings" pitchFamily="2" charset="2"/>
              <a:buChar char="Ø"/>
              <a:defRPr/>
            </a:pPr>
            <a:r>
              <a:rPr lang="en-GB" sz="1400" b="1" i="1" dirty="0" smtClean="0">
                <a:solidFill>
                  <a:srgbClr val="404040"/>
                </a:solidFill>
                <a:latin typeface="+mj-lt"/>
              </a:rPr>
              <a:t>Biomedicine</a:t>
            </a:r>
          </a:p>
          <a:p>
            <a:pPr marL="742950" lvl="1" indent="-285750">
              <a:spcBef>
                <a:spcPct val="20000"/>
              </a:spcBef>
              <a:buFont typeface="Wingdings" pitchFamily="2" charset="2"/>
              <a:buChar char="Ø"/>
              <a:defRPr/>
            </a:pPr>
            <a:r>
              <a:rPr lang="en-GB" sz="1400" b="1" i="1" dirty="0" smtClean="0">
                <a:solidFill>
                  <a:srgbClr val="404040"/>
                </a:solidFill>
                <a:latin typeface="+mj-lt"/>
              </a:rPr>
              <a:t>Sustainability of food production</a:t>
            </a:r>
          </a:p>
          <a:p>
            <a:pPr marL="742950" lvl="1" indent="-285750">
              <a:spcBef>
                <a:spcPct val="20000"/>
              </a:spcBef>
              <a:buFont typeface="Wingdings" pitchFamily="2" charset="2"/>
              <a:buChar char="Ø"/>
              <a:defRPr/>
            </a:pPr>
            <a:r>
              <a:rPr lang="en-GB" sz="1400" b="1" i="1" dirty="0" smtClean="0">
                <a:solidFill>
                  <a:srgbClr val="404040"/>
                </a:solidFill>
                <a:latin typeface="+mj-lt"/>
              </a:rPr>
              <a:t>Industrial process innovation </a:t>
            </a:r>
          </a:p>
          <a:p>
            <a:pPr marL="742950" lvl="1" indent="-285750">
              <a:spcBef>
                <a:spcPct val="20000"/>
              </a:spcBef>
              <a:buFont typeface="Wingdings" pitchFamily="2" charset="2"/>
              <a:buChar char="Ø"/>
              <a:defRPr/>
            </a:pPr>
            <a:r>
              <a:rPr lang="en-GB" sz="1400" b="1" i="1" dirty="0" smtClean="0">
                <a:solidFill>
                  <a:srgbClr val="404040"/>
                </a:solidFill>
                <a:latin typeface="+mj-lt"/>
              </a:rPr>
              <a:t>Environmental adaptations to climate and pollution </a:t>
            </a:r>
          </a:p>
          <a:p>
            <a:pPr marL="742950" lvl="1" indent="-285750">
              <a:spcBef>
                <a:spcPct val="20000"/>
              </a:spcBef>
              <a:buFont typeface="Wingdings" pitchFamily="2" charset="2"/>
              <a:buChar char="Ø"/>
              <a:defRPr/>
            </a:pPr>
            <a:endParaRPr lang="en-GB" sz="2400" b="1" i="1" dirty="0" smtClean="0">
              <a:solidFill>
                <a:srgbClr val="404040"/>
              </a:solidFill>
              <a:latin typeface="+mj-lt"/>
            </a:endParaRPr>
          </a:p>
        </p:txBody>
      </p:sp>
      <p:sp>
        <p:nvSpPr>
          <p:cNvPr id="31" name="30 - TextBox"/>
          <p:cNvSpPr txBox="1"/>
          <p:nvPr/>
        </p:nvSpPr>
        <p:spPr>
          <a:xfrm>
            <a:off x="2994867" y="988163"/>
            <a:ext cx="1110432" cy="369332"/>
          </a:xfrm>
          <a:prstGeom prst="rect">
            <a:avLst/>
          </a:prstGeom>
          <a:noFill/>
        </p:spPr>
        <p:txBody>
          <a:bodyPr wrap="none" rtlCol="0">
            <a:spAutoFit/>
          </a:bodyPr>
          <a:lstStyle/>
          <a:p>
            <a:r>
              <a:rPr lang="en-US" b="1" i="1" dirty="0" smtClean="0"/>
              <a:t>Platforms</a:t>
            </a:r>
            <a:endParaRPr lang="el-GR" i="1" dirty="0"/>
          </a:p>
        </p:txBody>
      </p:sp>
      <p:sp>
        <p:nvSpPr>
          <p:cNvPr id="30" name="Rectangle 2"/>
          <p:cNvSpPr txBox="1">
            <a:spLocks/>
          </p:cNvSpPr>
          <p:nvPr/>
        </p:nvSpPr>
        <p:spPr>
          <a:xfrm>
            <a:off x="3739717" y="370548"/>
            <a:ext cx="5238769" cy="633412"/>
          </a:xfrm>
          <a:prstGeom prst="rect">
            <a:avLst/>
          </a:prstGeom>
        </p:spPr>
        <p:txBody>
          <a:bodyPr>
            <a:normAutofit/>
          </a:bodyPr>
          <a:lstStyle>
            <a:lvl1pPr algn="r" rtl="0" eaLnBrk="0" fontAlgn="base" hangingPunct="0">
              <a:spcBef>
                <a:spcPct val="0"/>
              </a:spcBef>
              <a:spcAft>
                <a:spcPct val="0"/>
              </a:spcAft>
              <a:defRPr sz="2800" b="1" kern="1200">
                <a:solidFill>
                  <a:schemeClr val="tx1"/>
                </a:solidFill>
                <a:latin typeface="+mj-lt"/>
                <a:ea typeface="MS PGothic" pitchFamily="34" charset="-128"/>
                <a:cs typeface="MS PGothic"/>
              </a:defRPr>
            </a:lvl1pPr>
            <a:lvl2pPr algn="r" rtl="0" eaLnBrk="0" fontAlgn="base" hangingPunct="0">
              <a:spcBef>
                <a:spcPct val="0"/>
              </a:spcBef>
              <a:spcAft>
                <a:spcPct val="0"/>
              </a:spcAft>
              <a:defRPr sz="2800" b="1">
                <a:solidFill>
                  <a:schemeClr val="tx1"/>
                </a:solidFill>
                <a:latin typeface="Calibri" charset="0"/>
                <a:ea typeface="MS PGothic" pitchFamily="34" charset="-128"/>
                <a:cs typeface="MS PGothic"/>
              </a:defRPr>
            </a:lvl2pPr>
            <a:lvl3pPr algn="r" rtl="0" eaLnBrk="0" fontAlgn="base" hangingPunct="0">
              <a:spcBef>
                <a:spcPct val="0"/>
              </a:spcBef>
              <a:spcAft>
                <a:spcPct val="0"/>
              </a:spcAft>
              <a:defRPr sz="2800" b="1">
                <a:solidFill>
                  <a:schemeClr val="tx1"/>
                </a:solidFill>
                <a:latin typeface="Calibri" charset="0"/>
                <a:ea typeface="MS PGothic" pitchFamily="34" charset="-128"/>
                <a:cs typeface="MS PGothic"/>
              </a:defRPr>
            </a:lvl3pPr>
            <a:lvl4pPr algn="r" rtl="0" eaLnBrk="0" fontAlgn="base" hangingPunct="0">
              <a:spcBef>
                <a:spcPct val="0"/>
              </a:spcBef>
              <a:spcAft>
                <a:spcPct val="0"/>
              </a:spcAft>
              <a:defRPr sz="2800" b="1">
                <a:solidFill>
                  <a:schemeClr val="tx1"/>
                </a:solidFill>
                <a:latin typeface="Calibri" charset="0"/>
                <a:ea typeface="MS PGothic" pitchFamily="34" charset="-128"/>
                <a:cs typeface="MS PGothic"/>
              </a:defRPr>
            </a:lvl4pPr>
            <a:lvl5pPr algn="r" rtl="0" eaLnBrk="0" fontAlgn="base" hangingPunct="0">
              <a:spcBef>
                <a:spcPct val="0"/>
              </a:spcBef>
              <a:spcAft>
                <a:spcPct val="0"/>
              </a:spcAft>
              <a:defRPr sz="2800" b="1">
                <a:solidFill>
                  <a:schemeClr val="tx1"/>
                </a:solidFill>
                <a:latin typeface="Calibri" charset="0"/>
                <a:ea typeface="MS PGothic" pitchFamily="34" charset="-128"/>
                <a:cs typeface="MS PGothic"/>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a:defRPr/>
            </a:pPr>
            <a:r>
              <a:rPr lang="en-US" altLang="el-GR" sz="2400" dirty="0" smtClean="0">
                <a:latin typeface="Arial" panose="020B0604020202020204" pitchFamily="34" charset="0"/>
                <a:cs typeface="Arial" panose="020B0604020202020204" pitchFamily="34" charset="0"/>
              </a:rPr>
              <a:t>ESFRI Infrastructures</a:t>
            </a:r>
            <a:endParaRPr lang="en-US" sz="2600" dirty="0">
              <a:solidFill>
                <a:srgbClr val="000066"/>
              </a:solidFill>
              <a:latin typeface="+mn-lt"/>
              <a:cs typeface="Arial" charset="0"/>
            </a:endParaRPr>
          </a:p>
        </p:txBody>
      </p:sp>
    </p:spTree>
    <p:extLst>
      <p:ext uri="{BB962C8B-B14F-4D97-AF65-F5344CB8AC3E}">
        <p14:creationId xmlns:p14="http://schemas.microsoft.com/office/powerpoint/2010/main" val="1033006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5 - Θέση αριθμού διαφάνειας"/>
          <p:cNvSpPr>
            <a:spLocks noGrp="1"/>
          </p:cNvSpPr>
          <p:nvPr>
            <p:ph type="sldNum" sz="quarter" idx="12"/>
          </p:nvPr>
        </p:nvSpPr>
        <p:spPr bwMode="auto">
          <a:noFill/>
          <a:ln>
            <a:miter lim="800000"/>
            <a:headEnd/>
            <a:tailEnd/>
          </a:ln>
        </p:spPr>
        <p:txBody>
          <a:bodyPr/>
          <a:lstStyle/>
          <a:p>
            <a:fld id="{86A65B46-924D-4774-901F-86C135E208A7}" type="slidenum">
              <a:rPr lang="el-GR" smtClean="0"/>
              <a:pPr/>
              <a:t>16</a:t>
            </a:fld>
            <a:endParaRPr lang="el-GR" smtClean="0"/>
          </a:p>
        </p:txBody>
      </p:sp>
      <p:sp>
        <p:nvSpPr>
          <p:cNvPr id="33797" name="14 - Ορθογώνιο"/>
          <p:cNvSpPr>
            <a:spLocks noChangeArrowheads="1"/>
          </p:cNvSpPr>
          <p:nvPr/>
        </p:nvSpPr>
        <p:spPr bwMode="auto">
          <a:xfrm>
            <a:off x="827584" y="1268760"/>
            <a:ext cx="8005461" cy="1138773"/>
          </a:xfrm>
          <a:prstGeom prst="rect">
            <a:avLst/>
          </a:prstGeom>
          <a:noFill/>
          <a:ln w="9525">
            <a:noFill/>
            <a:miter lim="800000"/>
            <a:headEnd/>
            <a:tailEnd/>
          </a:ln>
        </p:spPr>
        <p:txBody>
          <a:bodyPr wrap="none">
            <a:spAutoFit/>
          </a:bodyPr>
          <a:lstStyle/>
          <a:p>
            <a:pPr eaLnBrk="0" hangingPunct="0">
              <a:buClr>
                <a:srgbClr val="00CC00"/>
              </a:buClr>
            </a:pPr>
            <a:r>
              <a:rPr lang="en-US" sz="2800" b="1" i="1" dirty="0" smtClean="0">
                <a:solidFill>
                  <a:srgbClr val="00CC00"/>
                </a:solidFill>
                <a:latin typeface="Calibri" pitchFamily="34" charset="0"/>
                <a:ea typeface="MS Mincho" pitchFamily="49" charset="-128"/>
              </a:rPr>
              <a:t> LifeWatch-ERIC</a:t>
            </a:r>
            <a:endParaRPr lang="en-US" sz="2800" b="1" i="1" dirty="0">
              <a:solidFill>
                <a:srgbClr val="00CC00"/>
              </a:solidFill>
              <a:latin typeface="Calibri" pitchFamily="34" charset="0"/>
              <a:ea typeface="MS Mincho" pitchFamily="49" charset="-128"/>
            </a:endParaRPr>
          </a:p>
          <a:p>
            <a:pPr eaLnBrk="0" hangingPunct="0">
              <a:buClr>
                <a:srgbClr val="00CC00"/>
              </a:buClr>
            </a:pPr>
            <a:r>
              <a:rPr lang="en-US" sz="2000" b="1" i="1" dirty="0">
                <a:latin typeface="Calibri" pitchFamily="34" charset="0"/>
                <a:ea typeface="MS Mincho" pitchFamily="49" charset="-128"/>
              </a:rPr>
              <a:t>E-Science European Infrastructure for Biodiversity and Ecosystem research</a:t>
            </a:r>
          </a:p>
          <a:p>
            <a:pPr eaLnBrk="0" hangingPunct="0">
              <a:buClr>
                <a:srgbClr val="00CC00"/>
              </a:buClr>
            </a:pPr>
            <a:endParaRPr lang="en-US" altLang="el-GR" sz="2000" b="1" i="1" dirty="0">
              <a:latin typeface="Times New Roman" panose="02020603050405020304" pitchFamily="18" charset="0"/>
              <a:cs typeface="Times New Roman" panose="02020603050405020304" pitchFamily="18" charset="0"/>
            </a:endParaRPr>
          </a:p>
        </p:txBody>
      </p:sp>
      <p:sp>
        <p:nvSpPr>
          <p:cNvPr id="46085" name="13 - Ορθογώνιο"/>
          <p:cNvSpPr>
            <a:spLocks noChangeArrowheads="1"/>
          </p:cNvSpPr>
          <p:nvPr/>
        </p:nvSpPr>
        <p:spPr bwMode="auto">
          <a:xfrm>
            <a:off x="1331640" y="3284984"/>
            <a:ext cx="1885950" cy="1366838"/>
          </a:xfrm>
          <a:prstGeom prst="rect">
            <a:avLst/>
          </a:prstGeom>
          <a:noFill/>
          <a:ln>
            <a:noFill/>
          </a:ln>
          <a:extLst/>
        </p:spPr>
        <p:txBody>
          <a:bodyPr>
            <a:spAutoFit/>
          </a:bodyPr>
          <a:lstStyle/>
          <a:p>
            <a:pPr marL="3175" indent="-3175" eaLnBrk="0" hangingPunct="0">
              <a:spcBef>
                <a:spcPct val="20000"/>
              </a:spcBef>
              <a:tabLst>
                <a:tab pos="192088" algn="l"/>
              </a:tabLst>
              <a:defRPr/>
            </a:pPr>
            <a:r>
              <a:rPr lang="en-US" dirty="0"/>
              <a:t>Data grid</a:t>
            </a:r>
          </a:p>
          <a:p>
            <a:pPr marL="3175" indent="-3175" eaLnBrk="0" hangingPunct="0">
              <a:spcBef>
                <a:spcPct val="20000"/>
              </a:spcBef>
              <a:tabLst>
                <a:tab pos="192088" algn="l"/>
              </a:tabLst>
              <a:defRPr/>
            </a:pPr>
            <a:r>
              <a:rPr lang="en-US" dirty="0"/>
              <a:t>	Monitoring sites</a:t>
            </a:r>
          </a:p>
          <a:p>
            <a:pPr marL="3175" indent="-3175" eaLnBrk="0" hangingPunct="0">
              <a:spcBef>
                <a:spcPct val="20000"/>
              </a:spcBef>
              <a:tabLst>
                <a:tab pos="192088" algn="l"/>
              </a:tabLst>
              <a:defRPr/>
            </a:pPr>
            <a:r>
              <a:rPr lang="en-US" dirty="0"/>
              <a:t>	Collections</a:t>
            </a:r>
          </a:p>
          <a:p>
            <a:pPr marL="3175" indent="-3175" eaLnBrk="0" hangingPunct="0">
              <a:spcBef>
                <a:spcPct val="20000"/>
              </a:spcBef>
              <a:tabLst>
                <a:tab pos="192088" algn="l"/>
              </a:tabLst>
              <a:defRPr/>
            </a:pPr>
            <a:r>
              <a:rPr lang="en-US" dirty="0"/>
              <a:t>Computing grid</a:t>
            </a:r>
          </a:p>
        </p:txBody>
      </p:sp>
      <p:pic>
        <p:nvPicPr>
          <p:cNvPr id="33799" name="Picture 13" descr="helbionet_logo5d.jpg"/>
          <p:cNvPicPr>
            <a:picLocks noChangeAspect="1"/>
          </p:cNvPicPr>
          <p:nvPr/>
        </p:nvPicPr>
        <p:blipFill>
          <a:blip r:embed="rId3" cstate="print"/>
          <a:srcRect/>
          <a:stretch>
            <a:fillRect/>
          </a:stretch>
        </p:blipFill>
        <p:spPr bwMode="auto">
          <a:xfrm>
            <a:off x="5652120" y="5877272"/>
            <a:ext cx="1241301" cy="649046"/>
          </a:xfrm>
          <a:prstGeom prst="rect">
            <a:avLst/>
          </a:prstGeom>
          <a:noFill/>
          <a:ln w="9525">
            <a:noFill/>
            <a:miter lim="800000"/>
            <a:headEnd/>
            <a:tailEnd/>
          </a:ln>
        </p:spPr>
      </p:pic>
      <p:sp>
        <p:nvSpPr>
          <p:cNvPr id="33800" name="13 - TextBox"/>
          <p:cNvSpPr txBox="1">
            <a:spLocks noChangeArrowheads="1"/>
          </p:cNvSpPr>
          <p:nvPr/>
        </p:nvSpPr>
        <p:spPr bwMode="auto">
          <a:xfrm>
            <a:off x="1187624" y="5877272"/>
            <a:ext cx="4068452" cy="646331"/>
          </a:xfrm>
          <a:prstGeom prst="rect">
            <a:avLst/>
          </a:prstGeom>
          <a:noFill/>
          <a:ln w="9525">
            <a:noFill/>
            <a:miter lim="800000"/>
            <a:headEnd/>
            <a:tailEnd/>
          </a:ln>
        </p:spPr>
        <p:txBody>
          <a:bodyPr wrap="square">
            <a:spAutoFit/>
          </a:bodyPr>
          <a:lstStyle/>
          <a:p>
            <a:pPr marL="285750" indent="-285750">
              <a:buFont typeface="Wingdings" pitchFamily="2" charset="2"/>
              <a:buChar char="§"/>
            </a:pPr>
            <a:r>
              <a:rPr lang="en-US" dirty="0" smtClean="0">
                <a:solidFill>
                  <a:srgbClr val="33CC33"/>
                </a:solidFill>
                <a:latin typeface="Calibri" pitchFamily="34" charset="0"/>
              </a:rPr>
              <a:t> </a:t>
            </a:r>
            <a:r>
              <a:rPr lang="en-US" i="1" dirty="0" smtClean="0">
                <a:solidFill>
                  <a:srgbClr val="33CC33"/>
                </a:solidFill>
                <a:latin typeface="Calibri" pitchFamily="34" charset="0"/>
              </a:rPr>
              <a:t>IMBBC leads a consortium of &gt; 50 Greek partners</a:t>
            </a:r>
            <a:endParaRPr lang="el-GR" i="1" dirty="0">
              <a:solidFill>
                <a:srgbClr val="33CC33"/>
              </a:solidFill>
              <a:latin typeface="Calibri" pitchFamily="34" charset="0"/>
            </a:endParaRPr>
          </a:p>
        </p:txBody>
      </p:sp>
      <p:sp>
        <p:nvSpPr>
          <p:cNvPr id="17" name="Rectangle 2"/>
          <p:cNvSpPr>
            <a:spLocks noGrp="1"/>
          </p:cNvSpPr>
          <p:nvPr>
            <p:ph type="title"/>
          </p:nvPr>
        </p:nvSpPr>
        <p:spPr>
          <a:xfrm>
            <a:off x="3275856" y="332656"/>
            <a:ext cx="5238769" cy="633412"/>
          </a:xfrm>
        </p:spPr>
        <p:txBody>
          <a:bodyPr>
            <a:normAutofit/>
          </a:bodyPr>
          <a:lstStyle/>
          <a:p>
            <a:pPr>
              <a:defRPr/>
            </a:pPr>
            <a:r>
              <a:rPr lang="en-US" altLang="el-GR" sz="2400" dirty="0">
                <a:latin typeface="Arial" panose="020B0604020202020204" pitchFamily="34" charset="0"/>
                <a:cs typeface="Arial" panose="020B0604020202020204" pitchFamily="34" charset="0"/>
              </a:rPr>
              <a:t>ESFRI </a:t>
            </a:r>
            <a:r>
              <a:rPr lang="en-US" altLang="el-GR" sz="2400" dirty="0" smtClean="0">
                <a:latin typeface="Arial" panose="020B0604020202020204" pitchFamily="34" charset="0"/>
                <a:cs typeface="Arial" panose="020B0604020202020204" pitchFamily="34" charset="0"/>
              </a:rPr>
              <a:t>Infrastructures</a:t>
            </a:r>
            <a:endParaRPr lang="en-US" sz="2600" dirty="0">
              <a:solidFill>
                <a:srgbClr val="000066"/>
              </a:solidFill>
              <a:latin typeface="+mn-lt"/>
              <a:cs typeface="Arial" charset="0"/>
            </a:endParaRPr>
          </a:p>
        </p:txBody>
      </p:sp>
      <p:pic>
        <p:nvPicPr>
          <p:cNvPr id="16" name="44 - Εικόνα"/>
          <p:cNvPicPr>
            <a:picLocks noChangeAspect="1" noChangeArrowheads="1"/>
          </p:cNvPicPr>
          <p:nvPr/>
        </p:nvPicPr>
        <p:blipFill>
          <a:blip r:embed="rId4" cstate="print"/>
          <a:srcRect/>
          <a:stretch>
            <a:fillRect/>
          </a:stretch>
        </p:blipFill>
        <p:spPr bwMode="auto">
          <a:xfrm>
            <a:off x="4427984" y="2996952"/>
            <a:ext cx="3962904" cy="2448272"/>
          </a:xfrm>
          <a:prstGeom prst="rect">
            <a:avLst/>
          </a:prstGeom>
          <a:noFill/>
          <a:ln w="9525">
            <a:noFill/>
            <a:miter lim="800000"/>
            <a:headEnd/>
            <a:tailEnd/>
          </a:ln>
        </p:spPr>
      </p:pic>
      <p:sp>
        <p:nvSpPr>
          <p:cNvPr id="9" name="8 - Ορθογώνιο"/>
          <p:cNvSpPr/>
          <p:nvPr/>
        </p:nvSpPr>
        <p:spPr>
          <a:xfrm>
            <a:off x="1187624" y="4869160"/>
            <a:ext cx="1841723" cy="369332"/>
          </a:xfrm>
          <a:prstGeom prst="rect">
            <a:avLst/>
          </a:prstGeom>
        </p:spPr>
        <p:txBody>
          <a:bodyPr wrap="none">
            <a:spAutoFit/>
          </a:bodyPr>
          <a:lstStyle/>
          <a:p>
            <a:r>
              <a:rPr lang="en-US" altLang="el-GR" b="1" i="1" dirty="0" smtClean="0">
                <a:solidFill>
                  <a:srgbClr val="33CC33"/>
                </a:solidFill>
                <a:latin typeface="Calibri" pitchFamily="34" charset="0"/>
              </a:rPr>
              <a:t>Funding</a:t>
            </a:r>
            <a:r>
              <a:rPr lang="en-GB" altLang="el-GR" b="1" i="1" dirty="0" smtClean="0">
                <a:solidFill>
                  <a:srgbClr val="33CC33"/>
                </a:solidFill>
                <a:latin typeface="Calibri" pitchFamily="34" charset="0"/>
              </a:rPr>
              <a:t>:</a:t>
            </a:r>
            <a:r>
              <a:rPr lang="en-GB" altLang="el-GR" b="1" i="1" dirty="0" smtClean="0">
                <a:latin typeface="Calibri" pitchFamily="34" charset="0"/>
              </a:rPr>
              <a:t>  3,7 M</a:t>
            </a:r>
            <a:r>
              <a:rPr lang="el-GR" altLang="el-GR" b="1" i="1" dirty="0" smtClean="0">
                <a:latin typeface="Calibri" pitchFamily="34" charset="0"/>
              </a:rPr>
              <a:t>€</a:t>
            </a:r>
            <a:r>
              <a:rPr lang="en-GB" altLang="el-GR" b="1" i="1" dirty="0" smtClean="0">
                <a:latin typeface="Calibri" pitchFamily="34" charset="0"/>
              </a:rPr>
              <a:t> </a:t>
            </a:r>
            <a:endParaRPr lang="el-GR" dirty="0"/>
          </a:p>
        </p:txBody>
      </p:sp>
    </p:spTree>
    <p:extLst>
      <p:ext uri="{BB962C8B-B14F-4D97-AF65-F5344CB8AC3E}">
        <p14:creationId xmlns:p14="http://schemas.microsoft.com/office/powerpoint/2010/main" val="9985897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5 - Θέση αριθμού διαφάνειας"/>
          <p:cNvSpPr>
            <a:spLocks noGrp="1"/>
          </p:cNvSpPr>
          <p:nvPr>
            <p:ph type="sldNum" sz="quarter" idx="12"/>
          </p:nvPr>
        </p:nvSpPr>
        <p:spPr bwMode="auto">
          <a:noFill/>
          <a:ln>
            <a:miter lim="800000"/>
            <a:headEnd/>
            <a:tailEnd/>
          </a:ln>
        </p:spPr>
        <p:txBody>
          <a:bodyPr/>
          <a:lstStyle/>
          <a:p>
            <a:fld id="{42C643CA-FB0B-437C-9C27-3C8F4A15B255}" type="slidenum">
              <a:rPr lang="el-GR" smtClean="0"/>
              <a:pPr/>
              <a:t>17</a:t>
            </a:fld>
            <a:endParaRPr lang="el-GR" smtClean="0"/>
          </a:p>
        </p:txBody>
      </p:sp>
      <p:sp>
        <p:nvSpPr>
          <p:cNvPr id="5" name="Rectangle 1"/>
          <p:cNvSpPr>
            <a:spLocks noChangeArrowheads="1"/>
          </p:cNvSpPr>
          <p:nvPr/>
        </p:nvSpPr>
        <p:spPr bwMode="auto">
          <a:xfrm>
            <a:off x="971601" y="1538783"/>
            <a:ext cx="4248472" cy="477053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l-GR" sz="2800" b="1" i="1" dirty="0" smtClean="0">
                <a:solidFill>
                  <a:srgbClr val="00CC00"/>
                </a:solidFill>
                <a:ea typeface="MS Mincho" pitchFamily="49" charset="-128"/>
              </a:rPr>
              <a:t>ELIXIR-Greece</a:t>
            </a:r>
          </a:p>
          <a:p>
            <a:pPr>
              <a:spcBef>
                <a:spcPct val="0"/>
              </a:spcBef>
              <a:buFontTx/>
              <a:buNone/>
            </a:pPr>
            <a:endParaRPr lang="en-US" altLang="el-GR" sz="2000" b="1" i="1" dirty="0" smtClean="0">
              <a:latin typeface="Times New Roman" panose="02020603050405020304" pitchFamily="18" charset="0"/>
              <a:cs typeface="Times New Roman" panose="02020603050405020304" pitchFamily="18" charset="0"/>
            </a:endParaRPr>
          </a:p>
          <a:p>
            <a:pPr>
              <a:spcBef>
                <a:spcPct val="0"/>
              </a:spcBef>
            </a:pPr>
            <a:r>
              <a:rPr lang="en-US" altLang="el-GR" sz="2000" b="1" i="1" dirty="0" smtClean="0">
                <a:latin typeface="Times New Roman" panose="02020603050405020304" pitchFamily="18" charset="0"/>
                <a:cs typeface="Times New Roman" panose="02020603050405020304" pitchFamily="18" charset="0"/>
              </a:rPr>
              <a:t>Marine </a:t>
            </a:r>
            <a:r>
              <a:rPr lang="en-US" altLang="el-GR" sz="2000" b="1" i="1" dirty="0">
                <a:latin typeface="Times New Roman" panose="02020603050405020304" pitchFamily="18" charset="0"/>
                <a:cs typeface="Times New Roman" panose="02020603050405020304" pitchFamily="18" charset="0"/>
              </a:rPr>
              <a:t>Genomics is one of the two </a:t>
            </a:r>
            <a:r>
              <a:rPr lang="en-US" altLang="el-GR" sz="2000" b="1" i="1" dirty="0" smtClean="0">
                <a:latin typeface="Times New Roman" panose="02020603050405020304" pitchFamily="18" charset="0"/>
                <a:cs typeface="Times New Roman" panose="02020603050405020304" pitchFamily="18" charset="0"/>
              </a:rPr>
              <a:t>use </a:t>
            </a:r>
            <a:r>
              <a:rPr lang="en-US" altLang="el-GR" sz="2000" b="1" i="1" dirty="0">
                <a:latin typeface="Times New Roman" panose="02020603050405020304" pitchFamily="18" charset="0"/>
                <a:cs typeface="Times New Roman" panose="02020603050405020304" pitchFamily="18" charset="0"/>
              </a:rPr>
              <a:t>cases of  </a:t>
            </a:r>
            <a:r>
              <a:rPr lang="en-US" altLang="el-GR" sz="2000" b="1" i="1" dirty="0" smtClean="0">
                <a:latin typeface="Times New Roman" panose="02020603050405020304" pitchFamily="18" charset="0"/>
                <a:cs typeface="Times New Roman" panose="02020603050405020304" pitchFamily="18" charset="0"/>
              </a:rPr>
              <a:t>ELIXIR-GR</a:t>
            </a:r>
            <a:endParaRPr lang="en-US" altLang="el-GR" sz="2000" b="1" i="1" dirty="0">
              <a:latin typeface="Times New Roman" panose="02020603050405020304" pitchFamily="18" charset="0"/>
              <a:cs typeface="Times New Roman" panose="02020603050405020304" pitchFamily="18" charset="0"/>
            </a:endParaRPr>
          </a:p>
          <a:p>
            <a:pPr>
              <a:spcBef>
                <a:spcPct val="0"/>
              </a:spcBef>
              <a:buFontTx/>
              <a:buNone/>
            </a:pPr>
            <a:endParaRPr lang="en-US" altLang="el-GR" sz="2000" b="1" i="1" dirty="0" smtClean="0">
              <a:latin typeface="Times New Roman" panose="02020603050405020304" pitchFamily="18" charset="0"/>
              <a:cs typeface="Times New Roman" panose="02020603050405020304" pitchFamily="18" charset="0"/>
            </a:endParaRPr>
          </a:p>
          <a:p>
            <a:pPr>
              <a:spcBef>
                <a:spcPct val="0"/>
              </a:spcBef>
              <a:buNone/>
            </a:pPr>
            <a:endParaRPr lang="en-US" altLang="el-GR" sz="2800" b="1" i="1" dirty="0" smtClean="0">
              <a:solidFill>
                <a:srgbClr val="00CC00"/>
              </a:solidFill>
              <a:ea typeface="MS Mincho" pitchFamily="49" charset="-128"/>
            </a:endParaRPr>
          </a:p>
          <a:p>
            <a:pPr>
              <a:spcBef>
                <a:spcPct val="0"/>
              </a:spcBef>
              <a:buNone/>
            </a:pPr>
            <a:r>
              <a:rPr lang="en-US" altLang="el-GR" sz="2800" b="1" i="1" dirty="0" smtClean="0">
                <a:solidFill>
                  <a:srgbClr val="00CC00"/>
                </a:solidFill>
                <a:ea typeface="MS Mincho" pitchFamily="49" charset="-128"/>
              </a:rPr>
              <a:t>Euro- </a:t>
            </a:r>
            <a:r>
              <a:rPr lang="en-US" altLang="el-GR" sz="2800" b="1" i="1" dirty="0" err="1" smtClean="0">
                <a:solidFill>
                  <a:srgbClr val="00CC00"/>
                </a:solidFill>
                <a:ea typeface="MS Mincho" pitchFamily="49" charset="-128"/>
              </a:rPr>
              <a:t>Bioimaging</a:t>
            </a:r>
            <a:r>
              <a:rPr lang="en-US" altLang="el-GR" sz="2800" b="1" i="1" dirty="0" smtClean="0">
                <a:solidFill>
                  <a:srgbClr val="00CC00"/>
                </a:solidFill>
                <a:ea typeface="MS Mincho" pitchFamily="49" charset="-128"/>
              </a:rPr>
              <a:t>-Greece</a:t>
            </a:r>
          </a:p>
          <a:p>
            <a:pPr>
              <a:spcBef>
                <a:spcPct val="0"/>
              </a:spcBef>
              <a:buFontTx/>
              <a:buNone/>
            </a:pPr>
            <a:endParaRPr lang="en-US" altLang="el-GR" sz="2000" b="1" i="1" dirty="0" smtClean="0">
              <a:latin typeface="Times New Roman" panose="02020603050405020304" pitchFamily="18" charset="0"/>
              <a:cs typeface="Times New Roman" panose="02020603050405020304" pitchFamily="18" charset="0"/>
            </a:endParaRPr>
          </a:p>
          <a:p>
            <a:pPr>
              <a:spcBef>
                <a:spcPct val="0"/>
              </a:spcBef>
            </a:pPr>
            <a:r>
              <a:rPr lang="en-US" altLang="el-GR" sz="2000" b="1" i="1" dirty="0" smtClean="0">
                <a:latin typeface="Times New Roman" panose="02020603050405020304" pitchFamily="18" charset="0"/>
                <a:cs typeface="Times New Roman" panose="02020603050405020304" pitchFamily="18" charset="0"/>
              </a:rPr>
              <a:t>Cyber </a:t>
            </a:r>
            <a:r>
              <a:rPr lang="en-US" altLang="el-GR" sz="2000" b="1" i="1" dirty="0">
                <a:latin typeface="Times New Roman" panose="02020603050405020304" pitchFamily="18" charset="0"/>
                <a:cs typeface="Times New Roman" panose="02020603050405020304" pitchFamily="18" charset="0"/>
              </a:rPr>
              <a:t>taxonomy </a:t>
            </a:r>
            <a:endParaRPr lang="en-US" altLang="el-GR" sz="2000" b="1" i="1" dirty="0" smtClean="0">
              <a:latin typeface="Times New Roman" panose="02020603050405020304" pitchFamily="18" charset="0"/>
              <a:cs typeface="Times New Roman" panose="02020603050405020304" pitchFamily="18" charset="0"/>
            </a:endParaRPr>
          </a:p>
          <a:p>
            <a:pPr>
              <a:spcBef>
                <a:spcPct val="0"/>
              </a:spcBef>
            </a:pPr>
            <a:r>
              <a:rPr lang="en-US" altLang="el-GR" sz="2000" b="1" i="1" dirty="0" smtClean="0">
                <a:latin typeface="Times New Roman" panose="02020603050405020304" pitchFamily="18" charset="0"/>
                <a:cs typeface="Times New Roman" panose="02020603050405020304" pitchFamily="18" charset="0"/>
              </a:rPr>
              <a:t>Bioimaging </a:t>
            </a:r>
            <a:r>
              <a:rPr lang="en-US" altLang="el-GR" sz="2000" b="1" i="1" dirty="0">
                <a:latin typeface="Times New Roman" panose="02020603050405020304" pitchFamily="18" charset="0"/>
                <a:cs typeface="Times New Roman" panose="02020603050405020304" pitchFamily="18" charset="0"/>
              </a:rPr>
              <a:t>and software </a:t>
            </a:r>
            <a:r>
              <a:rPr lang="en-US" altLang="el-GR" sz="2000" b="1" i="1" dirty="0" smtClean="0">
                <a:latin typeface="Times New Roman" panose="02020603050405020304" pitchFamily="18" charset="0"/>
                <a:cs typeface="Times New Roman" panose="02020603050405020304" pitchFamily="18" charset="0"/>
              </a:rPr>
              <a:t>development at </a:t>
            </a:r>
            <a:r>
              <a:rPr lang="en-US" altLang="el-GR" sz="2000" b="1" i="1" dirty="0">
                <a:latin typeface="Times New Roman" panose="02020603050405020304" pitchFamily="18" charset="0"/>
                <a:cs typeface="Times New Roman" panose="02020603050405020304" pitchFamily="18" charset="0"/>
              </a:rPr>
              <a:t>HCMR for </a:t>
            </a:r>
            <a:r>
              <a:rPr lang="en-US" altLang="en-US" sz="2000" b="1" i="1" dirty="0">
                <a:latin typeface="Times New Roman" panose="02020603050405020304" pitchFamily="18" charset="0"/>
                <a:cs typeface="Times New Roman" panose="02020603050405020304" pitchFamily="18" charset="0"/>
              </a:rPr>
              <a:t>“</a:t>
            </a:r>
            <a:r>
              <a:rPr lang="en-US" altLang="el-GR" sz="2000" b="1" i="1" dirty="0">
                <a:latin typeface="Times New Roman" panose="02020603050405020304" pitchFamily="18" charset="0"/>
                <a:cs typeface="Times New Roman" panose="02020603050405020304" pitchFamily="18" charset="0"/>
              </a:rPr>
              <a:t>Virtual </a:t>
            </a:r>
            <a:r>
              <a:rPr lang="en-US" altLang="el-GR" sz="2000" b="1" i="1" dirty="0" smtClean="0">
                <a:latin typeface="Times New Roman" panose="02020603050405020304" pitchFamily="18" charset="0"/>
                <a:cs typeface="Times New Roman" panose="02020603050405020304" pitchFamily="18" charset="0"/>
              </a:rPr>
              <a:t>taxonomy”</a:t>
            </a:r>
            <a:endParaRPr lang="en-US" altLang="en-US" sz="2000" b="1" i="1" dirty="0" smtClean="0">
              <a:latin typeface="Times New Roman" panose="02020603050405020304" pitchFamily="18" charset="0"/>
              <a:cs typeface="Times New Roman" panose="02020603050405020304" pitchFamily="18" charset="0"/>
            </a:endParaRPr>
          </a:p>
          <a:p>
            <a:pPr>
              <a:spcBef>
                <a:spcPct val="0"/>
              </a:spcBef>
            </a:pPr>
            <a:r>
              <a:rPr lang="en-US" altLang="el-GR" sz="2000" b="1" i="1" dirty="0" smtClean="0">
                <a:latin typeface="Times New Roman" panose="02020603050405020304" pitchFamily="18" charset="0"/>
                <a:cs typeface="Times New Roman" panose="02020603050405020304" pitchFamily="18" charset="0"/>
              </a:rPr>
              <a:t>Links </a:t>
            </a:r>
            <a:r>
              <a:rPr lang="en-US" altLang="el-GR" sz="2000" b="1" i="1" dirty="0">
                <a:latin typeface="Times New Roman" panose="02020603050405020304" pitchFamily="18" charset="0"/>
                <a:cs typeface="Times New Roman" panose="02020603050405020304" pitchFamily="18" charset="0"/>
              </a:rPr>
              <a:t>with LifeWatch</a:t>
            </a:r>
          </a:p>
          <a:p>
            <a:pPr>
              <a:spcBef>
                <a:spcPct val="0"/>
              </a:spcBef>
              <a:buFontTx/>
              <a:buNone/>
            </a:pPr>
            <a:endParaRPr lang="en-US" altLang="el-GR" sz="2000" b="1" i="1" dirty="0" smtClean="0">
              <a:latin typeface="Times New Roman" panose="02020603050405020304" pitchFamily="18" charset="0"/>
              <a:cs typeface="Times New Roman" panose="02020603050405020304" pitchFamily="18" charset="0"/>
            </a:endParaRPr>
          </a:p>
        </p:txBody>
      </p:sp>
      <p:sp>
        <p:nvSpPr>
          <p:cNvPr id="6" name="Rectangle 2"/>
          <p:cNvSpPr txBox="1">
            <a:spLocks/>
          </p:cNvSpPr>
          <p:nvPr/>
        </p:nvSpPr>
        <p:spPr bwMode="auto">
          <a:xfrm>
            <a:off x="3275856" y="332656"/>
            <a:ext cx="5238769" cy="6334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algn="r" rtl="0" eaLnBrk="0" fontAlgn="base" hangingPunct="0">
              <a:spcBef>
                <a:spcPct val="0"/>
              </a:spcBef>
              <a:spcAft>
                <a:spcPct val="0"/>
              </a:spcAft>
              <a:defRPr sz="2800" b="1" kern="1200">
                <a:solidFill>
                  <a:schemeClr val="tx1"/>
                </a:solidFill>
                <a:latin typeface="+mj-lt"/>
                <a:ea typeface="MS PGothic" pitchFamily="34" charset="-128"/>
                <a:cs typeface="MS PGothic"/>
              </a:defRPr>
            </a:lvl1pPr>
            <a:lvl2pPr algn="r" rtl="0" eaLnBrk="0" fontAlgn="base" hangingPunct="0">
              <a:spcBef>
                <a:spcPct val="0"/>
              </a:spcBef>
              <a:spcAft>
                <a:spcPct val="0"/>
              </a:spcAft>
              <a:defRPr sz="2800" b="1">
                <a:solidFill>
                  <a:schemeClr val="tx1"/>
                </a:solidFill>
                <a:latin typeface="Calibri" charset="0"/>
                <a:ea typeface="MS PGothic" pitchFamily="34" charset="-128"/>
                <a:cs typeface="MS PGothic"/>
              </a:defRPr>
            </a:lvl2pPr>
            <a:lvl3pPr algn="r" rtl="0" eaLnBrk="0" fontAlgn="base" hangingPunct="0">
              <a:spcBef>
                <a:spcPct val="0"/>
              </a:spcBef>
              <a:spcAft>
                <a:spcPct val="0"/>
              </a:spcAft>
              <a:defRPr sz="2800" b="1">
                <a:solidFill>
                  <a:schemeClr val="tx1"/>
                </a:solidFill>
                <a:latin typeface="Calibri" charset="0"/>
                <a:ea typeface="MS PGothic" pitchFamily="34" charset="-128"/>
                <a:cs typeface="MS PGothic"/>
              </a:defRPr>
            </a:lvl3pPr>
            <a:lvl4pPr algn="r" rtl="0" eaLnBrk="0" fontAlgn="base" hangingPunct="0">
              <a:spcBef>
                <a:spcPct val="0"/>
              </a:spcBef>
              <a:spcAft>
                <a:spcPct val="0"/>
              </a:spcAft>
              <a:defRPr sz="2800" b="1">
                <a:solidFill>
                  <a:schemeClr val="tx1"/>
                </a:solidFill>
                <a:latin typeface="Calibri" charset="0"/>
                <a:ea typeface="MS PGothic" pitchFamily="34" charset="-128"/>
                <a:cs typeface="MS PGothic"/>
              </a:defRPr>
            </a:lvl4pPr>
            <a:lvl5pPr algn="r" rtl="0" eaLnBrk="0" fontAlgn="base" hangingPunct="0">
              <a:spcBef>
                <a:spcPct val="0"/>
              </a:spcBef>
              <a:spcAft>
                <a:spcPct val="0"/>
              </a:spcAft>
              <a:defRPr sz="2800" b="1">
                <a:solidFill>
                  <a:schemeClr val="tx1"/>
                </a:solidFill>
                <a:latin typeface="Calibri" charset="0"/>
                <a:ea typeface="MS PGothic" pitchFamily="34" charset="-128"/>
                <a:cs typeface="MS PGothic"/>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a:defRPr/>
            </a:pPr>
            <a:r>
              <a:rPr lang="en-US" altLang="el-GR" sz="2400" dirty="0" smtClean="0">
                <a:latin typeface="Arial" panose="020B0604020202020204" pitchFamily="34" charset="0"/>
                <a:cs typeface="Arial" panose="020B0604020202020204" pitchFamily="34" charset="0"/>
              </a:rPr>
              <a:t>ESFRI Infrastructures</a:t>
            </a:r>
            <a:endParaRPr lang="en-US" sz="2600" dirty="0">
              <a:solidFill>
                <a:srgbClr val="000066"/>
              </a:solidFill>
              <a:latin typeface="+mn-lt"/>
              <a:cs typeface="Arial" charset="0"/>
            </a:endParaRPr>
          </a:p>
        </p:txBody>
      </p:sp>
      <p:pic>
        <p:nvPicPr>
          <p:cNvPr id="8" name="Picture 7"/>
          <p:cNvPicPr>
            <a:picLocks noChangeAspect="1"/>
          </p:cNvPicPr>
          <p:nvPr/>
        </p:nvPicPr>
        <p:blipFill>
          <a:blip r:embed="rId2"/>
          <a:stretch>
            <a:fillRect/>
          </a:stretch>
        </p:blipFill>
        <p:spPr>
          <a:xfrm>
            <a:off x="6372200" y="2132172"/>
            <a:ext cx="1572642" cy="1184035"/>
          </a:xfrm>
          <a:prstGeom prst="rect">
            <a:avLst/>
          </a:prstGeom>
        </p:spPr>
      </p:pic>
      <p:pic>
        <p:nvPicPr>
          <p:cNvPr id="9" name="Picture 8"/>
          <p:cNvPicPr>
            <a:picLocks noChangeAspect="1"/>
          </p:cNvPicPr>
          <p:nvPr/>
        </p:nvPicPr>
        <p:blipFill>
          <a:blip r:embed="rId3"/>
          <a:stretch>
            <a:fillRect/>
          </a:stretch>
        </p:blipFill>
        <p:spPr>
          <a:xfrm>
            <a:off x="4864940" y="4509120"/>
            <a:ext cx="3814688" cy="849489"/>
          </a:xfrm>
          <a:prstGeom prst="rect">
            <a:avLst/>
          </a:prstGeom>
        </p:spPr>
      </p:pic>
    </p:spTree>
    <p:extLst>
      <p:ext uri="{BB962C8B-B14F-4D97-AF65-F5344CB8AC3E}">
        <p14:creationId xmlns:p14="http://schemas.microsoft.com/office/powerpoint/2010/main" val="29768815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5 - Θέση αριθμού διαφάνειας"/>
          <p:cNvSpPr>
            <a:spLocks noGrp="1"/>
          </p:cNvSpPr>
          <p:nvPr>
            <p:ph type="sldNum" sz="quarter" idx="12"/>
          </p:nvPr>
        </p:nvSpPr>
        <p:spPr bwMode="auto">
          <a:noFill/>
          <a:ln>
            <a:miter lim="800000"/>
            <a:headEnd/>
            <a:tailEnd/>
          </a:ln>
        </p:spPr>
        <p:txBody>
          <a:bodyPr/>
          <a:lstStyle/>
          <a:p>
            <a:fld id="{4234AE36-9E00-4C77-A39A-FBA9484ACBE4}" type="slidenum">
              <a:rPr lang="el-GR" smtClean="0"/>
              <a:pPr/>
              <a:t>18</a:t>
            </a:fld>
            <a:endParaRPr lang="el-GR" smtClean="0"/>
          </a:p>
        </p:txBody>
      </p:sp>
      <p:sp>
        <p:nvSpPr>
          <p:cNvPr id="2" name="1 - Τίτλος"/>
          <p:cNvSpPr>
            <a:spLocks noGrp="1"/>
          </p:cNvSpPr>
          <p:nvPr>
            <p:ph type="title"/>
          </p:nvPr>
        </p:nvSpPr>
        <p:spPr/>
        <p:txBody>
          <a:bodyPr/>
          <a:lstStyle/>
          <a:p>
            <a:pPr algn="ctr">
              <a:defRPr/>
            </a:pPr>
            <a:r>
              <a:rPr lang="en-US" sz="2600" dirty="0" smtClean="0">
                <a:solidFill>
                  <a:srgbClr val="000066"/>
                </a:solidFill>
                <a:latin typeface="+mn-lt"/>
                <a:cs typeface="Arial" charset="0"/>
              </a:rPr>
              <a:t>I3 projects</a:t>
            </a:r>
            <a:endParaRPr lang="el-GR" sz="2600" dirty="0" smtClean="0">
              <a:solidFill>
                <a:srgbClr val="000066"/>
              </a:solidFill>
              <a:latin typeface="+mn-lt"/>
              <a:cs typeface="Arial" charset="0"/>
            </a:endParaRPr>
          </a:p>
        </p:txBody>
      </p:sp>
      <p:sp>
        <p:nvSpPr>
          <p:cNvPr id="3" name="Subtitle 2"/>
          <p:cNvSpPr txBox="1">
            <a:spLocks/>
          </p:cNvSpPr>
          <p:nvPr/>
        </p:nvSpPr>
        <p:spPr bwMode="auto">
          <a:xfrm>
            <a:off x="755650" y="1196975"/>
            <a:ext cx="7416800" cy="1511300"/>
          </a:xfrm>
          <a:prstGeom prst="rect">
            <a:avLst/>
          </a:prstGeom>
          <a:noFill/>
          <a:ln w="9525">
            <a:noFill/>
            <a:miter lim="800000"/>
            <a:headEnd/>
            <a:tailEnd/>
          </a:ln>
        </p:spPr>
        <p:txBody>
          <a:bodyPr/>
          <a:lstStyle/>
          <a:p>
            <a:pPr>
              <a:lnSpc>
                <a:spcPct val="90000"/>
              </a:lnSpc>
              <a:spcBef>
                <a:spcPct val="20000"/>
              </a:spcBef>
              <a:defRPr/>
            </a:pPr>
            <a:r>
              <a:rPr lang="en-US" sz="2400" b="1" i="1" dirty="0" smtClean="0">
                <a:solidFill>
                  <a:srgbClr val="00CC00"/>
                </a:solidFill>
                <a:latin typeface="+mn-lt"/>
                <a:ea typeface="MS Mincho" pitchFamily="49" charset="-128"/>
              </a:rPr>
              <a:t>AQUAEXCEL – </a:t>
            </a:r>
            <a:r>
              <a:rPr lang="en-US" sz="2400" b="1" i="1" dirty="0">
                <a:solidFill>
                  <a:srgbClr val="00CC00"/>
                </a:solidFill>
                <a:latin typeface="+mn-lt"/>
                <a:ea typeface="MS Mincho" pitchFamily="49" charset="-128"/>
              </a:rPr>
              <a:t>AQUAEXCEL 2020</a:t>
            </a:r>
          </a:p>
          <a:p>
            <a:pPr>
              <a:lnSpc>
                <a:spcPct val="90000"/>
              </a:lnSpc>
              <a:spcBef>
                <a:spcPct val="20000"/>
              </a:spcBef>
              <a:defRPr/>
            </a:pPr>
            <a:r>
              <a:rPr lang="en-US" sz="2000" b="1" i="1" dirty="0">
                <a:latin typeface="Calibri" pitchFamily="34" charset="0"/>
                <a:ea typeface="MS Mincho" pitchFamily="49" charset="-128"/>
              </a:rPr>
              <a:t>Aquaculture infrastructures for excellence in European fish research</a:t>
            </a:r>
          </a:p>
          <a:p>
            <a:pPr>
              <a:lnSpc>
                <a:spcPct val="90000"/>
              </a:lnSpc>
              <a:spcBef>
                <a:spcPct val="20000"/>
              </a:spcBef>
              <a:defRPr/>
            </a:pPr>
            <a:r>
              <a:rPr lang="en-US" sz="2000" b="1" i="1" dirty="0">
                <a:latin typeface="Calibri" pitchFamily="34" charset="0"/>
                <a:ea typeface="MS Mincho" pitchFamily="49" charset="-128"/>
              </a:rPr>
              <a:t>(</a:t>
            </a:r>
            <a:r>
              <a:rPr lang="en-US" sz="2000" b="1" i="1" dirty="0" smtClean="0">
                <a:latin typeface="Calibri" pitchFamily="34" charset="0"/>
                <a:ea typeface="MS Mincho" pitchFamily="49" charset="-128"/>
              </a:rPr>
              <a:t>FP7</a:t>
            </a:r>
            <a:r>
              <a:rPr lang="en-US" sz="2000" b="1" i="1" dirty="0">
                <a:latin typeface="Calibri" pitchFamily="34" charset="0"/>
                <a:ea typeface="MS Mincho" pitchFamily="49" charset="-128"/>
              </a:rPr>
              <a:t> </a:t>
            </a:r>
            <a:r>
              <a:rPr lang="en-GB" sz="2000" b="1" i="1" dirty="0" smtClean="0">
                <a:latin typeface="Calibri" pitchFamily="34" charset="0"/>
                <a:ea typeface="MS Mincho" pitchFamily="49" charset="-128"/>
              </a:rPr>
              <a:t>- H2020)</a:t>
            </a:r>
            <a:endParaRPr lang="el-GR" sz="2000" b="1" i="1" dirty="0">
              <a:latin typeface="Calibri" pitchFamily="34" charset="0"/>
              <a:ea typeface="MS Mincho" pitchFamily="49" charset="-128"/>
            </a:endParaRPr>
          </a:p>
        </p:txBody>
      </p:sp>
      <p:sp>
        <p:nvSpPr>
          <p:cNvPr id="4" name="Rectangle 2"/>
          <p:cNvSpPr>
            <a:spLocks noChangeArrowheads="1"/>
          </p:cNvSpPr>
          <p:nvPr/>
        </p:nvSpPr>
        <p:spPr bwMode="auto">
          <a:xfrm>
            <a:off x="755650" y="3068638"/>
            <a:ext cx="7632700" cy="2087562"/>
          </a:xfrm>
          <a:prstGeom prst="rect">
            <a:avLst/>
          </a:prstGeom>
          <a:noFill/>
          <a:ln w="9525">
            <a:noFill/>
            <a:miter lim="800000"/>
            <a:headEnd/>
            <a:tailEnd/>
          </a:ln>
        </p:spPr>
        <p:txBody>
          <a:bodyPr>
            <a:spAutoFit/>
          </a:bodyPr>
          <a:lstStyle/>
          <a:p>
            <a:pPr>
              <a:lnSpc>
                <a:spcPct val="90000"/>
              </a:lnSpc>
              <a:spcBef>
                <a:spcPct val="20000"/>
              </a:spcBef>
              <a:defRPr/>
            </a:pPr>
            <a:r>
              <a:rPr lang="en-GB" sz="2400" b="1" dirty="0"/>
              <a:t>Objectives</a:t>
            </a:r>
            <a:r>
              <a:rPr lang="en-GB" sz="2400" b="1" dirty="0" smtClean="0"/>
              <a:t>: </a:t>
            </a:r>
            <a:r>
              <a:rPr lang="en-GB" sz="2400" dirty="0" smtClean="0">
                <a:latin typeface="+mn-lt"/>
              </a:rPr>
              <a:t>C</a:t>
            </a:r>
            <a:r>
              <a:rPr lang="en-US" sz="2400" dirty="0" err="1">
                <a:latin typeface="+mn-lt"/>
              </a:rPr>
              <a:t>oordination</a:t>
            </a:r>
            <a:r>
              <a:rPr lang="en-US" sz="2400" dirty="0">
                <a:latin typeface="+mn-lt"/>
              </a:rPr>
              <a:t> of the highest-class European aquaculture research facilities covering the entire range of production systems, environments, scales, fish species, and fields of expertise (nutrition, physiology, health and welfare, genetics, monitoring and management technologies and engineering)</a:t>
            </a:r>
            <a:endParaRPr lang="en-GB" sz="2400" b="1" dirty="0"/>
          </a:p>
        </p:txBody>
      </p:sp>
      <p:pic>
        <p:nvPicPr>
          <p:cNvPr id="34822" name="Picture 4"/>
          <p:cNvPicPr>
            <a:picLocks noChangeAspect="1" noChangeArrowheads="1"/>
          </p:cNvPicPr>
          <p:nvPr/>
        </p:nvPicPr>
        <p:blipFill>
          <a:blip r:embed="rId2" cstate="print"/>
          <a:srcRect/>
          <a:stretch>
            <a:fillRect/>
          </a:stretch>
        </p:blipFill>
        <p:spPr bwMode="auto">
          <a:xfrm>
            <a:off x="5508625" y="1989138"/>
            <a:ext cx="3298825" cy="1082675"/>
          </a:xfrm>
          <a:prstGeom prst="rect">
            <a:avLst/>
          </a:prstGeom>
          <a:noFill/>
          <a:ln w="9525">
            <a:noFill/>
            <a:miter lim="800000"/>
            <a:headEnd/>
            <a:tailEnd/>
          </a:ln>
        </p:spPr>
      </p:pic>
      <p:pic>
        <p:nvPicPr>
          <p:cNvPr id="34823" name="Picture 8" descr="DSC01455"/>
          <p:cNvPicPr>
            <a:picLocks noChangeAspect="1" noChangeArrowheads="1"/>
          </p:cNvPicPr>
          <p:nvPr/>
        </p:nvPicPr>
        <p:blipFill>
          <a:blip r:embed="rId3" cstate="print"/>
          <a:srcRect/>
          <a:stretch>
            <a:fillRect/>
          </a:stretch>
        </p:blipFill>
        <p:spPr bwMode="auto">
          <a:xfrm>
            <a:off x="4859338" y="5229225"/>
            <a:ext cx="2103437" cy="1439863"/>
          </a:xfrm>
          <a:prstGeom prst="rect">
            <a:avLst/>
          </a:prstGeom>
          <a:noFill/>
          <a:ln w="9525">
            <a:noFill/>
            <a:miter lim="800000"/>
            <a:headEnd/>
            <a:tailEnd/>
          </a:ln>
        </p:spPr>
      </p:pic>
      <p:pic>
        <p:nvPicPr>
          <p:cNvPr id="34824" name="Picture 26" descr="beh1"/>
          <p:cNvPicPr>
            <a:picLocks noChangeAspect="1" noChangeArrowheads="1"/>
          </p:cNvPicPr>
          <p:nvPr/>
        </p:nvPicPr>
        <p:blipFill>
          <a:blip r:embed="rId4" cstate="print"/>
          <a:srcRect/>
          <a:stretch>
            <a:fillRect/>
          </a:stretch>
        </p:blipFill>
        <p:spPr bwMode="auto">
          <a:xfrm>
            <a:off x="2555875" y="5229225"/>
            <a:ext cx="1920875" cy="1439863"/>
          </a:xfrm>
          <a:prstGeom prst="rect">
            <a:avLst/>
          </a:prstGeom>
          <a:noFill/>
          <a:ln w="9525">
            <a:noFill/>
            <a:miter lim="800000"/>
            <a:headEnd/>
            <a:tailEnd/>
          </a:ln>
        </p:spPr>
      </p:pic>
      <p:sp>
        <p:nvSpPr>
          <p:cNvPr id="34825" name="TextBox 14"/>
          <p:cNvSpPr txBox="1">
            <a:spLocks noChangeArrowheads="1"/>
          </p:cNvSpPr>
          <p:nvPr/>
        </p:nvSpPr>
        <p:spPr bwMode="auto">
          <a:xfrm>
            <a:off x="6875463" y="5589588"/>
            <a:ext cx="2016125" cy="461962"/>
          </a:xfrm>
          <a:prstGeom prst="rect">
            <a:avLst/>
          </a:prstGeom>
          <a:noFill/>
          <a:ln w="9525">
            <a:noFill/>
            <a:miter lim="800000"/>
            <a:headEnd/>
            <a:tailEnd/>
          </a:ln>
        </p:spPr>
        <p:txBody>
          <a:bodyPr>
            <a:spAutoFit/>
          </a:bodyPr>
          <a:lstStyle/>
          <a:p>
            <a:pPr algn="ctr"/>
            <a:r>
              <a:rPr lang="en-US" sz="2400"/>
              <a:t>Souda bay</a:t>
            </a:r>
            <a:endParaRPr lang="el-GR" sz="2400"/>
          </a:p>
        </p:txBody>
      </p:sp>
      <p:sp>
        <p:nvSpPr>
          <p:cNvPr id="34826" name="TextBox 16"/>
          <p:cNvSpPr txBox="1">
            <a:spLocks noChangeArrowheads="1"/>
          </p:cNvSpPr>
          <p:nvPr/>
        </p:nvSpPr>
        <p:spPr bwMode="auto">
          <a:xfrm>
            <a:off x="755650" y="5589588"/>
            <a:ext cx="1800225" cy="461962"/>
          </a:xfrm>
          <a:prstGeom prst="rect">
            <a:avLst/>
          </a:prstGeom>
          <a:noFill/>
          <a:ln w="9525">
            <a:noFill/>
            <a:miter lim="800000"/>
            <a:headEnd/>
            <a:tailEnd/>
          </a:ln>
        </p:spPr>
        <p:txBody>
          <a:bodyPr>
            <a:spAutoFit/>
          </a:bodyPr>
          <a:lstStyle/>
          <a:p>
            <a:pPr algn="ctr"/>
            <a:r>
              <a:rPr lang="en-US" sz="2400"/>
              <a:t>Aqualabs</a:t>
            </a:r>
            <a:endParaRPr lang="el-GR" sz="2400"/>
          </a:p>
        </p:txBody>
      </p:sp>
    </p:spTree>
    <p:extLst>
      <p:ext uri="{BB962C8B-B14F-4D97-AF65-F5344CB8AC3E}">
        <p14:creationId xmlns:p14="http://schemas.microsoft.com/office/powerpoint/2010/main" val="18986153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99592" y="1388692"/>
            <a:ext cx="8059504" cy="5632311"/>
          </a:xfrm>
          <a:prstGeom prst="rect">
            <a:avLst/>
          </a:prstGeom>
        </p:spPr>
        <p:txBody>
          <a:bodyPr wrap="square">
            <a:spAutoFit/>
          </a:bodyPr>
          <a:lstStyle/>
          <a:p>
            <a:r>
              <a:rPr lang="el-GR" b="1" dirty="0">
                <a:solidFill>
                  <a:srgbClr val="0070C0"/>
                </a:solidFill>
              </a:rPr>
              <a:t>Transnational Access </a:t>
            </a:r>
            <a:r>
              <a:rPr lang="en-US" b="1" dirty="0">
                <a:solidFill>
                  <a:srgbClr val="0070C0"/>
                </a:solidFill>
              </a:rPr>
              <a:t>to</a:t>
            </a:r>
            <a:r>
              <a:rPr lang="el-GR" b="1" dirty="0">
                <a:solidFill>
                  <a:srgbClr val="0070C0"/>
                </a:solidFill>
              </a:rPr>
              <a:t> facilities of 21 Institutes </a:t>
            </a:r>
            <a:r>
              <a:rPr lang="el-GR" dirty="0">
                <a:solidFill>
                  <a:srgbClr val="0070C0"/>
                </a:solidFill>
              </a:rPr>
              <a:t>– funded </a:t>
            </a:r>
            <a:r>
              <a:rPr lang="el-GR" dirty="0" err="1">
                <a:solidFill>
                  <a:srgbClr val="0070C0"/>
                </a:solidFill>
              </a:rPr>
              <a:t>through</a:t>
            </a:r>
            <a:r>
              <a:rPr lang="el-GR" dirty="0">
                <a:solidFill>
                  <a:srgbClr val="0070C0"/>
                </a:solidFill>
              </a:rPr>
              <a:t> </a:t>
            </a:r>
            <a:r>
              <a:rPr lang="en-US" b="1" dirty="0" smtClean="0">
                <a:solidFill>
                  <a:srgbClr val="0070C0"/>
                </a:solidFill>
              </a:rPr>
              <a:t>b</a:t>
            </a:r>
            <a:r>
              <a:rPr lang="el-GR" b="1" dirty="0" err="1" smtClean="0">
                <a:solidFill>
                  <a:srgbClr val="0070C0"/>
                </a:solidFill>
              </a:rPr>
              <a:t>iannual</a:t>
            </a:r>
            <a:r>
              <a:rPr lang="el-GR" b="1" dirty="0" smtClean="0">
                <a:solidFill>
                  <a:srgbClr val="0070C0"/>
                </a:solidFill>
              </a:rPr>
              <a:t> </a:t>
            </a:r>
            <a:r>
              <a:rPr lang="el-GR" b="1" dirty="0" smtClean="0">
                <a:solidFill>
                  <a:srgbClr val="0070C0"/>
                </a:solidFill>
              </a:rPr>
              <a:t>calls</a:t>
            </a:r>
            <a:endParaRPr lang="en-US" b="1" dirty="0" smtClean="0">
              <a:solidFill>
                <a:srgbClr val="0070C0"/>
              </a:solidFill>
            </a:endParaRPr>
          </a:p>
          <a:p>
            <a:endParaRPr lang="en-US" b="1" dirty="0"/>
          </a:p>
          <a:p>
            <a:r>
              <a:rPr lang="en-US" b="1" dirty="0" smtClean="0"/>
              <a:t>Single </a:t>
            </a:r>
            <a:r>
              <a:rPr lang="en-US" b="1" dirty="0"/>
              <a:t>entry point to access services </a:t>
            </a:r>
            <a:r>
              <a:rPr lang="en-US" b="1" dirty="0" smtClean="0"/>
              <a:t>(TNA)</a:t>
            </a:r>
            <a:endParaRPr lang="en-US" dirty="0"/>
          </a:p>
          <a:p>
            <a:pPr marL="285750" lvl="0" indent="-285750">
              <a:buFont typeface="Wingdings" charset="2"/>
              <a:buChar char="Ø"/>
            </a:pPr>
            <a:r>
              <a:rPr lang="en-US" dirty="0"/>
              <a:t>Improving </a:t>
            </a:r>
            <a:r>
              <a:rPr lang="en-US" dirty="0" smtClean="0"/>
              <a:t>access provision</a:t>
            </a:r>
            <a:endParaRPr lang="en-US" dirty="0"/>
          </a:p>
          <a:p>
            <a:pPr marL="285750" lvl="0" indent="-285750">
              <a:buFont typeface="Wingdings" charset="2"/>
              <a:buChar char="Ø"/>
            </a:pPr>
            <a:r>
              <a:rPr lang="en-US" dirty="0"/>
              <a:t>Improving virtual access to </a:t>
            </a:r>
            <a:r>
              <a:rPr lang="en-US" dirty="0" smtClean="0"/>
              <a:t>marine </a:t>
            </a:r>
            <a:r>
              <a:rPr lang="en-US" dirty="0"/>
              <a:t>biological </a:t>
            </a:r>
            <a:r>
              <a:rPr lang="en-US" dirty="0" smtClean="0"/>
              <a:t>stations’ data, </a:t>
            </a:r>
            <a:r>
              <a:rPr lang="en-US" dirty="0"/>
              <a:t>information and knowledge</a:t>
            </a:r>
          </a:p>
          <a:p>
            <a:pPr marL="285750" lvl="0" indent="-285750">
              <a:buFont typeface="Wingdings" charset="2"/>
              <a:buChar char="Ø"/>
            </a:pPr>
            <a:r>
              <a:rPr lang="en-US" dirty="0"/>
              <a:t>Fostering knowledge transfer: engaging with user communities</a:t>
            </a:r>
          </a:p>
          <a:p>
            <a:pPr marL="285750" lvl="0" indent="-285750">
              <a:buFont typeface="Wingdings" charset="2"/>
              <a:buChar char="Ø"/>
            </a:pPr>
            <a:r>
              <a:rPr lang="en-US" dirty="0"/>
              <a:t>Long-term sustainability of </a:t>
            </a:r>
            <a:r>
              <a:rPr lang="en-US" dirty="0" smtClean="0"/>
              <a:t>marine biological stations</a:t>
            </a:r>
            <a:endParaRPr lang="en-US" dirty="0"/>
          </a:p>
          <a:p>
            <a:r>
              <a:rPr lang="en-US" dirty="0"/>
              <a:t> </a:t>
            </a:r>
          </a:p>
          <a:p>
            <a:r>
              <a:rPr lang="en-US" b="1" dirty="0"/>
              <a:t>JRAs</a:t>
            </a:r>
            <a:endParaRPr lang="en-US" dirty="0"/>
          </a:p>
          <a:p>
            <a:pPr marL="285750" lvl="0" indent="-285750">
              <a:buFont typeface="Wingdings" charset="2"/>
              <a:buChar char="Ø"/>
            </a:pPr>
            <a:r>
              <a:rPr lang="en-US" b="1" dirty="0">
                <a:solidFill>
                  <a:srgbClr val="00B0F0"/>
                </a:solidFill>
              </a:rPr>
              <a:t>Genomic </a:t>
            </a:r>
            <a:r>
              <a:rPr lang="en-US" b="1" dirty="0" smtClean="0">
                <a:solidFill>
                  <a:srgbClr val="00B0F0"/>
                </a:solidFill>
              </a:rPr>
              <a:t>observatories (lead by IMBBC)</a:t>
            </a:r>
            <a:endParaRPr lang="en-US" b="1" dirty="0">
              <a:solidFill>
                <a:srgbClr val="00B0F0"/>
              </a:solidFill>
            </a:endParaRPr>
          </a:p>
          <a:p>
            <a:pPr marL="285750" lvl="0" indent="-285750">
              <a:buFont typeface="Wingdings" charset="2"/>
              <a:buChar char="Ø"/>
            </a:pPr>
            <a:r>
              <a:rPr lang="en-US" dirty="0" err="1"/>
              <a:t>Cryobanking</a:t>
            </a:r>
            <a:r>
              <a:rPr lang="en-US" dirty="0"/>
              <a:t> of marine organisms</a:t>
            </a:r>
          </a:p>
          <a:p>
            <a:pPr marL="285750" lvl="0" indent="-285750">
              <a:buFont typeface="Wingdings" charset="2"/>
              <a:buChar char="Ø"/>
            </a:pPr>
            <a:r>
              <a:rPr lang="en-US" dirty="0"/>
              <a:t>R&amp;D on cryopreservation and biobanking of </a:t>
            </a:r>
            <a:r>
              <a:rPr lang="en-US" dirty="0" err="1"/>
              <a:t>macroalgae</a:t>
            </a:r>
            <a:endParaRPr lang="en-US" dirty="0"/>
          </a:p>
          <a:p>
            <a:pPr marL="285750" lvl="0" indent="-285750">
              <a:buFont typeface="Wingdings" charset="2"/>
              <a:buChar char="Ø"/>
            </a:pPr>
            <a:r>
              <a:rPr lang="en-US" dirty="0"/>
              <a:t>Functional genomics: protocols and vectors for mutagenesis and </a:t>
            </a:r>
            <a:r>
              <a:rPr lang="en-US" dirty="0" smtClean="0"/>
              <a:t>knock-out </a:t>
            </a:r>
            <a:r>
              <a:rPr lang="en-US" dirty="0"/>
              <a:t>using CRISPR/Cas9 genome editing</a:t>
            </a:r>
          </a:p>
          <a:p>
            <a:pPr marL="285750" lvl="0" indent="-285750">
              <a:buFont typeface="Wingdings" charset="2"/>
              <a:buChar char="Ø"/>
            </a:pPr>
            <a:r>
              <a:rPr lang="en-US" dirty="0"/>
              <a:t>Development and standardization of on-site instrumentation for experimental </a:t>
            </a:r>
            <a:r>
              <a:rPr lang="en-US" dirty="0" smtClean="0"/>
              <a:t>marine biology </a:t>
            </a:r>
            <a:r>
              <a:rPr lang="en-US" dirty="0"/>
              <a:t>and ecology</a:t>
            </a:r>
          </a:p>
          <a:p>
            <a:pPr marL="285750" lvl="0" indent="-285750">
              <a:buFont typeface="Wingdings" charset="2"/>
              <a:buChar char="Ø"/>
            </a:pPr>
            <a:r>
              <a:rPr lang="en-US" dirty="0"/>
              <a:t>Emerging technologies to improve diving-based science delivery</a:t>
            </a:r>
          </a:p>
          <a:p>
            <a:r>
              <a:rPr lang="el-GR" dirty="0"/>
              <a:t> </a:t>
            </a:r>
            <a:endParaRPr lang="en-US" dirty="0"/>
          </a:p>
        </p:txBody>
      </p:sp>
      <p:sp>
        <p:nvSpPr>
          <p:cNvPr id="3" name="Titel 2"/>
          <p:cNvSpPr txBox="1">
            <a:spLocks/>
          </p:cNvSpPr>
          <p:nvPr/>
        </p:nvSpPr>
        <p:spPr>
          <a:xfrm>
            <a:off x="4355976" y="418654"/>
            <a:ext cx="4330824" cy="706090"/>
          </a:xfrm>
          <a:prstGeom prst="rect">
            <a:avLst/>
          </a:prstGeom>
        </p:spPr>
        <p:txBody>
          <a:bodyP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900" b="1" i="1" dirty="0">
                <a:solidFill>
                  <a:srgbClr val="00CC00"/>
                </a:solidFill>
                <a:latin typeface="Calibri" panose="020F0502020204030204" pitchFamily="34" charset="0"/>
                <a:ea typeface="MS Mincho" pitchFamily="49" charset="-128"/>
                <a:cs typeface="+mn-cs"/>
              </a:rPr>
              <a:t>ASSEMBLE+</a:t>
            </a:r>
            <a:r>
              <a:rPr lang="en-GB" sz="3200" b="1" dirty="0" smtClean="0">
                <a:solidFill>
                  <a:srgbClr val="0099FF"/>
                </a:solidFill>
                <a:latin typeface="Arial" panose="020B0604020202020204" pitchFamily="34" charset="0"/>
                <a:cs typeface="Arial" panose="020B0604020202020204" pitchFamily="34" charset="0"/>
              </a:rPr>
              <a:t> </a:t>
            </a:r>
            <a:r>
              <a:rPr lang="en-GB" sz="2900" b="1" i="1" dirty="0">
                <a:solidFill>
                  <a:srgbClr val="00CC00"/>
                </a:solidFill>
                <a:latin typeface="Calibri" panose="020F0502020204030204" pitchFamily="34" charset="0"/>
                <a:ea typeface="MS Mincho" pitchFamily="49" charset="-128"/>
                <a:cs typeface="+mn-cs"/>
              </a:rPr>
              <a:t>(H2020)</a:t>
            </a:r>
            <a:endParaRPr lang="en-GB" sz="2900" b="1" i="1" dirty="0">
              <a:solidFill>
                <a:srgbClr val="00CC00"/>
              </a:solidFill>
              <a:latin typeface="Calibri" panose="020F0502020204030204" pitchFamily="34" charset="0"/>
              <a:ea typeface="MS Mincho" pitchFamily="49" charset="-128"/>
              <a:cs typeface="+mn-cs"/>
            </a:endParaRPr>
          </a:p>
        </p:txBody>
      </p:sp>
      <p:grpSp>
        <p:nvGrpSpPr>
          <p:cNvPr id="4" name="Group 3"/>
          <p:cNvGrpSpPr/>
          <p:nvPr/>
        </p:nvGrpSpPr>
        <p:grpSpPr>
          <a:xfrm>
            <a:off x="6876256" y="4077072"/>
            <a:ext cx="1691437" cy="992488"/>
            <a:chOff x="4928017" y="2098055"/>
            <a:chExt cx="3639676" cy="2683473"/>
          </a:xfrm>
        </p:grpSpPr>
        <p:pic>
          <p:nvPicPr>
            <p:cNvPr id="5" name="Picture 4" descr="http://www.psdgraphics.com/wp-content/uploads/2009/02/europe-globe.jpg"/>
            <p:cNvPicPr>
              <a:picLocks noChangeAspect="1" noChangeArrowheads="1"/>
            </p:cNvPicPr>
            <p:nvPr/>
          </p:nvPicPr>
          <p:blipFill>
            <a:blip r:embed="rId2"/>
            <a:srcRect/>
            <a:stretch>
              <a:fillRect/>
            </a:stretch>
          </p:blipFill>
          <p:spPr bwMode="auto">
            <a:xfrm>
              <a:off x="4928017" y="2098055"/>
              <a:ext cx="3639676" cy="2662583"/>
            </a:xfrm>
            <a:prstGeom prst="rect">
              <a:avLst/>
            </a:prstGeom>
            <a:noFill/>
            <a:ln>
              <a:solidFill>
                <a:schemeClr val="bg1"/>
              </a:solidFill>
            </a:ln>
          </p:spPr>
        </p:pic>
        <p:sp>
          <p:nvSpPr>
            <p:cNvPr id="6" name="4 - Αστέρι 4 ακτινών"/>
            <p:cNvSpPr/>
            <p:nvPr/>
          </p:nvSpPr>
          <p:spPr>
            <a:xfrm>
              <a:off x="7346776" y="3704075"/>
              <a:ext cx="187499" cy="184649"/>
            </a:xfrm>
            <a:prstGeom prst="star4">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l-GR" b="1"/>
            </a:p>
          </p:txBody>
        </p:sp>
        <p:sp>
          <p:nvSpPr>
            <p:cNvPr id="7" name="5 - Αστέρι 4 ακτινών"/>
            <p:cNvSpPr/>
            <p:nvPr/>
          </p:nvSpPr>
          <p:spPr>
            <a:xfrm>
              <a:off x="7065812" y="3320193"/>
              <a:ext cx="130681" cy="154843"/>
            </a:xfrm>
            <a:prstGeom prst="star4">
              <a:avLst/>
            </a:prstGeom>
            <a:solidFill>
              <a:schemeClr val="accent2"/>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dirty="0">
                <a:solidFill>
                  <a:srgbClr val="FF0000"/>
                </a:solidFill>
              </a:endParaRPr>
            </a:p>
          </p:txBody>
        </p:sp>
        <p:sp>
          <p:nvSpPr>
            <p:cNvPr id="8" name="6 - Αστέρι 4 ακτινών"/>
            <p:cNvSpPr/>
            <p:nvPr/>
          </p:nvSpPr>
          <p:spPr>
            <a:xfrm>
              <a:off x="7585269" y="3949244"/>
              <a:ext cx="130681" cy="154843"/>
            </a:xfrm>
            <a:prstGeom prst="star4">
              <a:avLst/>
            </a:prstGeom>
            <a:solidFill>
              <a:schemeClr val="accent2"/>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9" name="7 - Αστέρι 4 ακτινών"/>
            <p:cNvSpPr/>
            <p:nvPr/>
          </p:nvSpPr>
          <p:spPr>
            <a:xfrm>
              <a:off x="7065812" y="3475036"/>
              <a:ext cx="130681" cy="154843"/>
            </a:xfrm>
            <a:prstGeom prst="star4">
              <a:avLst/>
            </a:prstGeom>
            <a:solidFill>
              <a:schemeClr val="accent2"/>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dirty="0">
                <a:solidFill>
                  <a:srgbClr val="FF0000"/>
                </a:solidFill>
              </a:endParaRPr>
            </a:p>
          </p:txBody>
        </p:sp>
        <p:sp>
          <p:nvSpPr>
            <p:cNvPr id="10" name="8 - Αστέρι 4 ακτινών"/>
            <p:cNvSpPr/>
            <p:nvPr/>
          </p:nvSpPr>
          <p:spPr>
            <a:xfrm>
              <a:off x="6781580" y="3397614"/>
              <a:ext cx="130681" cy="154843"/>
            </a:xfrm>
            <a:prstGeom prst="star4">
              <a:avLst/>
            </a:prstGeom>
            <a:solidFill>
              <a:schemeClr val="accent2"/>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11" name="9 - Αστέρι 4 ακτινών"/>
            <p:cNvSpPr/>
            <p:nvPr/>
          </p:nvSpPr>
          <p:spPr>
            <a:xfrm>
              <a:off x="6460881" y="3374196"/>
              <a:ext cx="130681" cy="154843"/>
            </a:xfrm>
            <a:prstGeom prst="star4">
              <a:avLst/>
            </a:prstGeom>
            <a:solidFill>
              <a:schemeClr val="accent2"/>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12" name="10 - Αστέρι 4 ακτινών"/>
            <p:cNvSpPr/>
            <p:nvPr/>
          </p:nvSpPr>
          <p:spPr>
            <a:xfrm>
              <a:off x="6628030" y="3397614"/>
              <a:ext cx="130681" cy="154843"/>
            </a:xfrm>
            <a:prstGeom prst="star4">
              <a:avLst/>
            </a:prstGeom>
            <a:solidFill>
              <a:schemeClr val="accent2"/>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13" name="11 - Αστέρι 4 ακτινών"/>
            <p:cNvSpPr/>
            <p:nvPr/>
          </p:nvSpPr>
          <p:spPr>
            <a:xfrm>
              <a:off x="6591562" y="3219352"/>
              <a:ext cx="130681" cy="154843"/>
            </a:xfrm>
            <a:prstGeom prst="star4">
              <a:avLst/>
            </a:prstGeom>
            <a:solidFill>
              <a:schemeClr val="accent2"/>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14" name="12 - Αστέρι 4 ακτινών"/>
            <p:cNvSpPr/>
            <p:nvPr/>
          </p:nvSpPr>
          <p:spPr>
            <a:xfrm>
              <a:off x="6628030" y="3064509"/>
              <a:ext cx="130681" cy="154843"/>
            </a:xfrm>
            <a:prstGeom prst="star4">
              <a:avLst/>
            </a:prstGeom>
            <a:solidFill>
              <a:schemeClr val="accent2"/>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15" name="13 - Αστέρι 4 ακτινών"/>
            <p:cNvSpPr/>
            <p:nvPr/>
          </p:nvSpPr>
          <p:spPr>
            <a:xfrm>
              <a:off x="6652294" y="2145675"/>
              <a:ext cx="130681" cy="154843"/>
            </a:xfrm>
            <a:prstGeom prst="star4">
              <a:avLst/>
            </a:prstGeom>
            <a:solidFill>
              <a:schemeClr val="accent2"/>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16" name="14 - Αστέρι 4 ακτινών"/>
            <p:cNvSpPr/>
            <p:nvPr/>
          </p:nvSpPr>
          <p:spPr>
            <a:xfrm>
              <a:off x="6781580" y="4626685"/>
              <a:ext cx="130681" cy="154843"/>
            </a:xfrm>
            <a:prstGeom prst="star4">
              <a:avLst/>
            </a:prstGeom>
            <a:solidFill>
              <a:schemeClr val="accent2"/>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17" name="15 - Αστέρι 4 ακτινών"/>
            <p:cNvSpPr/>
            <p:nvPr/>
          </p:nvSpPr>
          <p:spPr>
            <a:xfrm>
              <a:off x="7020073" y="2787918"/>
              <a:ext cx="130681" cy="154843"/>
            </a:xfrm>
            <a:prstGeom prst="star4">
              <a:avLst/>
            </a:prstGeom>
            <a:solidFill>
              <a:schemeClr val="accent2"/>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18" name="16 - Αστέρι 4 ακτινών"/>
            <p:cNvSpPr/>
            <p:nvPr/>
          </p:nvSpPr>
          <p:spPr>
            <a:xfrm>
              <a:off x="6954733" y="2987087"/>
              <a:ext cx="130681" cy="154843"/>
            </a:xfrm>
            <a:prstGeom prst="star4">
              <a:avLst/>
            </a:prstGeom>
            <a:solidFill>
              <a:schemeClr val="accent2"/>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19" name="17 - Αστέρι 4 ακτινών"/>
            <p:cNvSpPr/>
            <p:nvPr/>
          </p:nvSpPr>
          <p:spPr>
            <a:xfrm>
              <a:off x="7150754" y="2987087"/>
              <a:ext cx="130681" cy="154843"/>
            </a:xfrm>
            <a:prstGeom prst="star4">
              <a:avLst/>
            </a:prstGeom>
            <a:solidFill>
              <a:schemeClr val="accent2"/>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20" name="18 - Αστέρι 4 ακτινών"/>
            <p:cNvSpPr/>
            <p:nvPr/>
          </p:nvSpPr>
          <p:spPr>
            <a:xfrm>
              <a:off x="7346776" y="2710496"/>
              <a:ext cx="130681" cy="154843"/>
            </a:xfrm>
            <a:prstGeom prst="star4">
              <a:avLst/>
            </a:prstGeom>
            <a:solidFill>
              <a:schemeClr val="accent2"/>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21" name="19 - Αστέρι 4 ακτινών"/>
            <p:cNvSpPr/>
            <p:nvPr/>
          </p:nvSpPr>
          <p:spPr>
            <a:xfrm>
              <a:off x="6781580" y="3064509"/>
              <a:ext cx="130681" cy="154843"/>
            </a:xfrm>
            <a:prstGeom prst="star4">
              <a:avLst/>
            </a:prstGeom>
            <a:solidFill>
              <a:schemeClr val="accent2"/>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dirty="0">
                <a:solidFill>
                  <a:srgbClr val="FF0000"/>
                </a:solidFill>
              </a:endParaRPr>
            </a:p>
          </p:txBody>
        </p:sp>
        <p:sp>
          <p:nvSpPr>
            <p:cNvPr id="22" name="20 - Αστέρι 4 ακτινών"/>
            <p:cNvSpPr/>
            <p:nvPr/>
          </p:nvSpPr>
          <p:spPr>
            <a:xfrm>
              <a:off x="6460881" y="2987087"/>
              <a:ext cx="130681" cy="154843"/>
            </a:xfrm>
            <a:prstGeom prst="star4">
              <a:avLst/>
            </a:prstGeom>
            <a:solidFill>
              <a:schemeClr val="accent2"/>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23" name="28 - Αστέρι 4 ακτινών"/>
            <p:cNvSpPr/>
            <p:nvPr/>
          </p:nvSpPr>
          <p:spPr>
            <a:xfrm>
              <a:off x="6460881" y="3629879"/>
              <a:ext cx="130681" cy="154843"/>
            </a:xfrm>
            <a:prstGeom prst="star4">
              <a:avLst/>
            </a:prstGeom>
            <a:solidFill>
              <a:schemeClr val="accent2"/>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grpSp>
    </p:spTree>
    <p:extLst>
      <p:ext uri="{BB962C8B-B14F-4D97-AF65-F5344CB8AC3E}">
        <p14:creationId xmlns:p14="http://schemas.microsoft.com/office/powerpoint/2010/main" val="17423770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5 - Θέση αριθμού διαφάνειας"/>
          <p:cNvSpPr>
            <a:spLocks noGrp="1"/>
          </p:cNvSpPr>
          <p:nvPr>
            <p:ph type="sldNum" sz="quarter" idx="12"/>
          </p:nvPr>
        </p:nvSpPr>
        <p:spPr bwMode="auto">
          <a:noFill/>
          <a:ln>
            <a:miter lim="800000"/>
            <a:headEnd/>
            <a:tailEnd/>
          </a:ln>
        </p:spPr>
        <p:txBody>
          <a:bodyPr/>
          <a:lstStyle/>
          <a:p>
            <a:fld id="{0BDE714D-2801-4424-B770-80D5EE781527}" type="slidenum">
              <a:rPr lang="el-GR" smtClean="0"/>
              <a:pPr/>
              <a:t>2</a:t>
            </a:fld>
            <a:endParaRPr lang="el-GR" smtClean="0"/>
          </a:p>
        </p:txBody>
      </p:sp>
      <p:sp>
        <p:nvSpPr>
          <p:cNvPr id="80899" name="Text Box 3"/>
          <p:cNvSpPr txBox="1">
            <a:spLocks noChangeArrowheads="1"/>
          </p:cNvSpPr>
          <p:nvPr/>
        </p:nvSpPr>
        <p:spPr bwMode="auto">
          <a:xfrm>
            <a:off x="1331913" y="2636838"/>
            <a:ext cx="6373812" cy="1570037"/>
          </a:xfrm>
          <a:prstGeom prst="rect">
            <a:avLst/>
          </a:prstGeom>
          <a:noFill/>
          <a:ln w="9525">
            <a:noFill/>
            <a:miter lim="800000"/>
            <a:headEnd/>
            <a:tailEnd/>
          </a:ln>
          <a:effectLst/>
        </p:spPr>
        <p:txBody>
          <a:bodyPr>
            <a:spAutoFit/>
          </a:bodyPr>
          <a:lstStyle/>
          <a:p>
            <a:pPr algn="ctr">
              <a:defRPr/>
            </a:pPr>
            <a:r>
              <a:rPr lang="en-US" sz="3200" b="1">
                <a:solidFill>
                  <a:srgbClr val="000066"/>
                </a:solidFill>
                <a:effectLst>
                  <a:outerShdw blurRad="38100" dist="38100" dir="2700000" algn="tl">
                    <a:srgbClr val="C0C0C0"/>
                  </a:outerShdw>
                </a:effectLst>
                <a:latin typeface="Calibri" pitchFamily="34" charset="0"/>
              </a:rPr>
              <a:t>The</a:t>
            </a:r>
          </a:p>
          <a:p>
            <a:pPr algn="ctr">
              <a:defRPr/>
            </a:pPr>
            <a:r>
              <a:rPr lang="en-US" sz="3200" b="1">
                <a:solidFill>
                  <a:srgbClr val="000066"/>
                </a:solidFill>
                <a:effectLst>
                  <a:outerShdw blurRad="38100" dist="38100" dir="2700000" algn="tl">
                    <a:srgbClr val="C0C0C0"/>
                  </a:outerShdw>
                </a:effectLst>
                <a:latin typeface="Calibri" pitchFamily="34" charset="0"/>
              </a:rPr>
              <a:t>Hellenic Centre for Marine Research </a:t>
            </a:r>
          </a:p>
          <a:p>
            <a:pPr algn="ctr">
              <a:defRPr/>
            </a:pPr>
            <a:r>
              <a:rPr lang="en-US" sz="3200" b="1">
                <a:solidFill>
                  <a:srgbClr val="000066"/>
                </a:solidFill>
                <a:effectLst>
                  <a:outerShdw blurRad="38100" dist="38100" dir="2700000" algn="tl">
                    <a:srgbClr val="C0C0C0"/>
                  </a:outerShdw>
                </a:effectLst>
                <a:latin typeface="Calibri" pitchFamily="34" charset="0"/>
              </a:rPr>
              <a:t>(HCMR)</a:t>
            </a:r>
            <a:endParaRPr lang="el-GR" sz="3200" b="1">
              <a:solidFill>
                <a:srgbClr val="000066"/>
              </a:solidFill>
              <a:effectLst>
                <a:outerShdw blurRad="38100" dist="38100" dir="2700000" algn="tl">
                  <a:srgbClr val="C0C0C0"/>
                </a:outerShdw>
              </a:effectLst>
              <a:latin typeface="Calibri"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99592" y="1118995"/>
            <a:ext cx="7879834" cy="1938992"/>
          </a:xfrm>
          <a:prstGeom prst="rect">
            <a:avLst/>
          </a:prstGeom>
        </p:spPr>
        <p:txBody>
          <a:bodyPr wrap="square">
            <a:spAutoFit/>
          </a:bodyPr>
          <a:lstStyle/>
          <a:p>
            <a:r>
              <a:rPr lang="el-GR" dirty="0"/>
              <a:t> </a:t>
            </a:r>
            <a:endParaRPr lang="en-US" dirty="0"/>
          </a:p>
          <a:p>
            <a:r>
              <a:rPr lang="el-GR" sz="2600" b="1" dirty="0"/>
              <a:t>19 marine </a:t>
            </a:r>
            <a:r>
              <a:rPr lang="el-GR" sz="2600" b="1" dirty="0" smtClean="0"/>
              <a:t>stations</a:t>
            </a:r>
            <a:r>
              <a:rPr lang="en-US" sz="2600" dirty="0" smtClean="0"/>
              <a:t>: </a:t>
            </a:r>
            <a:r>
              <a:rPr lang="en-US" sz="2600" b="1" dirty="0" smtClean="0"/>
              <a:t>16</a:t>
            </a:r>
            <a:r>
              <a:rPr lang="el-GR" sz="2600" b="1" dirty="0" smtClean="0"/>
              <a:t> </a:t>
            </a:r>
            <a:r>
              <a:rPr lang="el-GR" sz="2600" b="1" dirty="0"/>
              <a:t>along </a:t>
            </a:r>
            <a:r>
              <a:rPr lang="el-GR" sz="2600" b="1" dirty="0" err="1" smtClean="0"/>
              <a:t>Europe</a:t>
            </a:r>
            <a:r>
              <a:rPr lang="en-US" sz="2600" b="1" dirty="0" smtClean="0"/>
              <a:t> </a:t>
            </a:r>
            <a:r>
              <a:rPr lang="en-US" sz="2600" dirty="0" smtClean="0"/>
              <a:t>and one for each of </a:t>
            </a:r>
            <a:r>
              <a:rPr lang="el-GR" sz="2600" b="1" dirty="0" err="1" smtClean="0"/>
              <a:t>Red</a:t>
            </a:r>
            <a:r>
              <a:rPr lang="el-GR" sz="2600" b="1" dirty="0" smtClean="0"/>
              <a:t> </a:t>
            </a:r>
            <a:r>
              <a:rPr lang="en-US" sz="2600" b="1" dirty="0" smtClean="0"/>
              <a:t>S</a:t>
            </a:r>
            <a:r>
              <a:rPr lang="el-GR" sz="2600" b="1" dirty="0" err="1" smtClean="0"/>
              <a:t>ea</a:t>
            </a:r>
            <a:r>
              <a:rPr lang="el-GR" sz="2600" dirty="0"/>
              <a:t>, </a:t>
            </a:r>
            <a:r>
              <a:rPr lang="el-GR" sz="2600" b="1" dirty="0"/>
              <a:t>Antarctic</a:t>
            </a:r>
            <a:r>
              <a:rPr lang="el-GR" sz="2600" dirty="0"/>
              <a:t> and </a:t>
            </a:r>
            <a:r>
              <a:rPr lang="en-US" sz="2600" b="1" dirty="0"/>
              <a:t>A</a:t>
            </a:r>
            <a:r>
              <a:rPr lang="el-GR" sz="2600" b="1" dirty="0" err="1"/>
              <a:t>rctic</a:t>
            </a:r>
            <a:r>
              <a:rPr lang="el-GR" sz="2600" b="1" dirty="0"/>
              <a:t> </a:t>
            </a:r>
            <a:r>
              <a:rPr lang="el-GR" sz="2600" b="1" dirty="0" err="1"/>
              <a:t>ocean</a:t>
            </a:r>
            <a:r>
              <a:rPr lang="el-GR" sz="2600" b="1" dirty="0"/>
              <a:t> </a:t>
            </a:r>
            <a:r>
              <a:rPr lang="en-US" sz="2400" dirty="0" smtClean="0"/>
              <a:t>(coordination by HCMR)</a:t>
            </a:r>
            <a:endParaRPr lang="en-US" sz="2400" dirty="0"/>
          </a:p>
          <a:p>
            <a:endParaRPr lang="en-US" sz="2600" dirty="0"/>
          </a:p>
        </p:txBody>
      </p:sp>
      <p:sp>
        <p:nvSpPr>
          <p:cNvPr id="3" name="Titel 2"/>
          <p:cNvSpPr txBox="1">
            <a:spLocks/>
          </p:cNvSpPr>
          <p:nvPr/>
        </p:nvSpPr>
        <p:spPr>
          <a:xfrm>
            <a:off x="2096995" y="275743"/>
            <a:ext cx="6995120" cy="800032"/>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800" b="1" i="1" dirty="0">
                <a:solidFill>
                  <a:srgbClr val="00CC00"/>
                </a:solidFill>
                <a:latin typeface="Calibri" panose="020F0502020204030204" pitchFamily="34" charset="0"/>
                <a:ea typeface="MS Mincho" pitchFamily="49" charset="-128"/>
                <a:cs typeface="+mn-cs"/>
              </a:rPr>
              <a:t>Genomics Observatories (</a:t>
            </a:r>
            <a:r>
              <a:rPr lang="en-GB" sz="2800" b="1" i="1" dirty="0">
                <a:solidFill>
                  <a:srgbClr val="00CC00"/>
                </a:solidFill>
                <a:latin typeface="Calibri" panose="020F0502020204030204" pitchFamily="34" charset="0"/>
                <a:ea typeface="MS Mincho" pitchFamily="49" charset="-128"/>
                <a:cs typeface="+mn-cs"/>
              </a:rPr>
              <a:t>GOs</a:t>
            </a:r>
            <a:r>
              <a:rPr lang="en-GB" sz="2800" b="1" i="1" dirty="0">
                <a:solidFill>
                  <a:srgbClr val="00CC00"/>
                </a:solidFill>
                <a:latin typeface="Calibri" panose="020F0502020204030204" pitchFamily="34" charset="0"/>
                <a:ea typeface="MS Mincho" pitchFamily="49" charset="-128"/>
                <a:cs typeface="+mn-cs"/>
              </a:rPr>
              <a:t>) </a:t>
            </a:r>
            <a:r>
              <a:rPr lang="en-GB" sz="2800" b="1" i="1" dirty="0">
                <a:solidFill>
                  <a:srgbClr val="00CC00"/>
                </a:solidFill>
                <a:latin typeface="Calibri" panose="020F0502020204030204" pitchFamily="34" charset="0"/>
                <a:ea typeface="MS Mincho" pitchFamily="49" charset="-128"/>
                <a:cs typeface="+mn-cs"/>
              </a:rPr>
              <a:t>in ASSEMBLE+</a:t>
            </a:r>
            <a:endParaRPr lang="en-GB" sz="2800" b="1" i="1" dirty="0">
              <a:solidFill>
                <a:srgbClr val="00CC00"/>
              </a:solidFill>
              <a:latin typeface="Calibri" panose="020F0502020204030204" pitchFamily="34" charset="0"/>
              <a:ea typeface="MS Mincho" pitchFamily="49" charset="-128"/>
              <a:cs typeface="+mn-cs"/>
            </a:endParaRPr>
          </a:p>
        </p:txBody>
      </p:sp>
      <p:sp>
        <p:nvSpPr>
          <p:cNvPr id="26" name="25 - TextBox"/>
          <p:cNvSpPr txBox="1"/>
          <p:nvPr/>
        </p:nvSpPr>
        <p:spPr>
          <a:xfrm>
            <a:off x="1036777" y="5358158"/>
            <a:ext cx="6615914" cy="1200329"/>
          </a:xfrm>
          <a:prstGeom prst="rect">
            <a:avLst/>
          </a:prstGeom>
          <a:noFill/>
        </p:spPr>
        <p:txBody>
          <a:bodyPr wrap="none" rtlCol="0">
            <a:spAutoFit/>
          </a:bodyPr>
          <a:lstStyle/>
          <a:p>
            <a:pPr marL="285750" indent="-285750">
              <a:buFont typeface="Wingdings" charset="2"/>
              <a:buChar char="Ø"/>
            </a:pPr>
            <a:r>
              <a:rPr lang="en-US" sz="2400" b="1" dirty="0" smtClean="0"/>
              <a:t>M</a:t>
            </a:r>
            <a:r>
              <a:rPr lang="el-GR" sz="2400" b="1" dirty="0" err="1" smtClean="0"/>
              <a:t>etagenom</a:t>
            </a:r>
            <a:r>
              <a:rPr lang="en-US" sz="2400" b="1" dirty="0" err="1" smtClean="0"/>
              <a:t>ics</a:t>
            </a:r>
            <a:r>
              <a:rPr lang="en-US" sz="2400" dirty="0" smtClean="0"/>
              <a:t>:</a:t>
            </a:r>
            <a:r>
              <a:rPr lang="el-GR" sz="2400" dirty="0" smtClean="0"/>
              <a:t> </a:t>
            </a:r>
            <a:r>
              <a:rPr lang="el-GR" sz="2400" dirty="0" err="1" smtClean="0"/>
              <a:t>bacteria</a:t>
            </a:r>
            <a:r>
              <a:rPr lang="en-US" sz="2400" dirty="0" smtClean="0"/>
              <a:t> -</a:t>
            </a:r>
            <a:r>
              <a:rPr lang="el-GR" sz="2400" dirty="0" smtClean="0"/>
              <a:t> </a:t>
            </a:r>
            <a:r>
              <a:rPr lang="el-GR" sz="2400" dirty="0" err="1" smtClean="0"/>
              <a:t>viruses</a:t>
            </a:r>
            <a:r>
              <a:rPr lang="el-GR" sz="2400" dirty="0" smtClean="0"/>
              <a:t> </a:t>
            </a:r>
            <a:endParaRPr lang="en-US" sz="2400" dirty="0" smtClean="0"/>
          </a:p>
          <a:p>
            <a:pPr marL="285750" indent="-285750">
              <a:buFont typeface="Wingdings" charset="2"/>
              <a:buChar char="Ø"/>
            </a:pPr>
            <a:r>
              <a:rPr lang="en-US" sz="2400" b="1" dirty="0" smtClean="0"/>
              <a:t>M</a:t>
            </a:r>
            <a:r>
              <a:rPr lang="el-GR" sz="2400" b="1" dirty="0" err="1" smtClean="0"/>
              <a:t>etatran</a:t>
            </a:r>
            <a:r>
              <a:rPr lang="en-US" sz="2400" b="1" dirty="0" smtClean="0"/>
              <a:t>s</a:t>
            </a:r>
            <a:r>
              <a:rPr lang="el-GR" sz="2400" b="1" dirty="0" err="1" smtClean="0"/>
              <a:t>criptom</a:t>
            </a:r>
            <a:r>
              <a:rPr lang="en-US" sz="2400" b="1" dirty="0" err="1" smtClean="0"/>
              <a:t>ics</a:t>
            </a:r>
            <a:r>
              <a:rPr lang="en-US" sz="2400" dirty="0" smtClean="0"/>
              <a:t>:</a:t>
            </a:r>
            <a:r>
              <a:rPr lang="el-GR" sz="2400" dirty="0" smtClean="0"/>
              <a:t> </a:t>
            </a:r>
            <a:r>
              <a:rPr lang="el-GR" sz="2400" dirty="0" err="1" smtClean="0"/>
              <a:t>bacteria</a:t>
            </a:r>
            <a:r>
              <a:rPr lang="en-US" sz="2400" dirty="0" smtClean="0"/>
              <a:t> -</a:t>
            </a:r>
            <a:r>
              <a:rPr lang="el-GR" sz="2400" dirty="0" smtClean="0"/>
              <a:t> </a:t>
            </a:r>
            <a:r>
              <a:rPr lang="el-GR" sz="2400" dirty="0" err="1" smtClean="0"/>
              <a:t>eukaryotes</a:t>
            </a:r>
            <a:r>
              <a:rPr lang="el-GR" sz="2400" dirty="0" smtClean="0"/>
              <a:t> </a:t>
            </a:r>
            <a:endParaRPr lang="en-US" sz="2400" dirty="0" smtClean="0"/>
          </a:p>
          <a:p>
            <a:pPr marL="285750" indent="-285750">
              <a:buFont typeface="Wingdings" charset="2"/>
              <a:buChar char="Ø"/>
            </a:pPr>
            <a:r>
              <a:rPr lang="en-US" sz="2400" b="1" dirty="0" smtClean="0"/>
              <a:t>M</a:t>
            </a:r>
            <a:r>
              <a:rPr lang="el-GR" sz="2400" b="1" dirty="0" err="1" smtClean="0"/>
              <a:t>etabarcoding</a:t>
            </a:r>
            <a:r>
              <a:rPr lang="en-US" sz="2400" dirty="0" smtClean="0"/>
              <a:t>: </a:t>
            </a:r>
            <a:r>
              <a:rPr lang="el-GR" sz="2400" dirty="0" smtClean="0"/>
              <a:t> </a:t>
            </a:r>
            <a:r>
              <a:rPr lang="el-GR" sz="2400" dirty="0" err="1" smtClean="0"/>
              <a:t>prokaryotes</a:t>
            </a:r>
            <a:r>
              <a:rPr lang="el-GR" sz="2400" dirty="0" smtClean="0"/>
              <a:t> </a:t>
            </a:r>
            <a:r>
              <a:rPr lang="en-US" sz="2400" dirty="0" smtClean="0"/>
              <a:t>-</a:t>
            </a:r>
            <a:r>
              <a:rPr lang="el-GR" sz="2400" dirty="0" smtClean="0"/>
              <a:t> </a:t>
            </a:r>
            <a:r>
              <a:rPr lang="el-GR" sz="2400" dirty="0" err="1" smtClean="0"/>
              <a:t>eukaryotes</a:t>
            </a:r>
            <a:endParaRPr lang="el-GR" sz="2400" dirty="0"/>
          </a:p>
        </p:txBody>
      </p:sp>
      <p:pic>
        <p:nvPicPr>
          <p:cNvPr id="28" name="Picture 1"/>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769118" y="2865339"/>
            <a:ext cx="2282974" cy="1600368"/>
          </a:xfrm>
          <a:prstGeom prst="rect">
            <a:avLst/>
          </a:prstGeom>
        </p:spPr>
      </p:pic>
      <p:grpSp>
        <p:nvGrpSpPr>
          <p:cNvPr id="22" name="Group 21"/>
          <p:cNvGrpSpPr/>
          <p:nvPr/>
        </p:nvGrpSpPr>
        <p:grpSpPr>
          <a:xfrm>
            <a:off x="5220071" y="2250785"/>
            <a:ext cx="3347621" cy="2530743"/>
            <a:chOff x="4928017" y="2098055"/>
            <a:chExt cx="3639676" cy="2683473"/>
          </a:xfrm>
        </p:grpSpPr>
        <p:pic>
          <p:nvPicPr>
            <p:cNvPr id="70658" name="Picture 2" descr="http://www.psdgraphics.com/wp-content/uploads/2009/02/europe-globe.jpg"/>
            <p:cNvPicPr>
              <a:picLocks noChangeAspect="1" noChangeArrowheads="1"/>
            </p:cNvPicPr>
            <p:nvPr/>
          </p:nvPicPr>
          <p:blipFill>
            <a:blip r:embed="rId4"/>
            <a:srcRect/>
            <a:stretch>
              <a:fillRect/>
            </a:stretch>
          </p:blipFill>
          <p:spPr bwMode="auto">
            <a:xfrm>
              <a:off x="4928017" y="2098055"/>
              <a:ext cx="3639676" cy="2662583"/>
            </a:xfrm>
            <a:prstGeom prst="rect">
              <a:avLst/>
            </a:prstGeom>
            <a:noFill/>
            <a:ln>
              <a:solidFill>
                <a:schemeClr val="bg1"/>
              </a:solidFill>
            </a:ln>
          </p:spPr>
        </p:pic>
        <p:sp>
          <p:nvSpPr>
            <p:cNvPr id="5" name="4 - Αστέρι 4 ακτινών"/>
            <p:cNvSpPr/>
            <p:nvPr/>
          </p:nvSpPr>
          <p:spPr>
            <a:xfrm>
              <a:off x="7346776" y="3704075"/>
              <a:ext cx="187499" cy="184649"/>
            </a:xfrm>
            <a:prstGeom prst="star4">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l-GR" b="1"/>
            </a:p>
          </p:txBody>
        </p:sp>
        <p:sp>
          <p:nvSpPr>
            <p:cNvPr id="6" name="5 - Αστέρι 4 ακτινών"/>
            <p:cNvSpPr/>
            <p:nvPr/>
          </p:nvSpPr>
          <p:spPr>
            <a:xfrm>
              <a:off x="7065812" y="3320193"/>
              <a:ext cx="130681" cy="154843"/>
            </a:xfrm>
            <a:prstGeom prst="star4">
              <a:avLst/>
            </a:prstGeom>
            <a:solidFill>
              <a:schemeClr val="accent2"/>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dirty="0">
                <a:solidFill>
                  <a:srgbClr val="FF0000"/>
                </a:solidFill>
              </a:endParaRPr>
            </a:p>
          </p:txBody>
        </p:sp>
        <p:sp>
          <p:nvSpPr>
            <p:cNvPr id="7" name="6 - Αστέρι 4 ακτινών"/>
            <p:cNvSpPr/>
            <p:nvPr/>
          </p:nvSpPr>
          <p:spPr>
            <a:xfrm>
              <a:off x="7585269" y="3949244"/>
              <a:ext cx="130681" cy="154843"/>
            </a:xfrm>
            <a:prstGeom prst="star4">
              <a:avLst/>
            </a:prstGeom>
            <a:solidFill>
              <a:schemeClr val="accent2"/>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8" name="7 - Αστέρι 4 ακτινών"/>
            <p:cNvSpPr/>
            <p:nvPr/>
          </p:nvSpPr>
          <p:spPr>
            <a:xfrm>
              <a:off x="7065812" y="3475036"/>
              <a:ext cx="130681" cy="154843"/>
            </a:xfrm>
            <a:prstGeom prst="star4">
              <a:avLst/>
            </a:prstGeom>
            <a:solidFill>
              <a:schemeClr val="accent2"/>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dirty="0">
                <a:solidFill>
                  <a:srgbClr val="FF0000"/>
                </a:solidFill>
              </a:endParaRPr>
            </a:p>
          </p:txBody>
        </p:sp>
        <p:sp>
          <p:nvSpPr>
            <p:cNvPr id="9" name="8 - Αστέρι 4 ακτινών"/>
            <p:cNvSpPr/>
            <p:nvPr/>
          </p:nvSpPr>
          <p:spPr>
            <a:xfrm>
              <a:off x="6781580" y="3397614"/>
              <a:ext cx="130681" cy="154843"/>
            </a:xfrm>
            <a:prstGeom prst="star4">
              <a:avLst/>
            </a:prstGeom>
            <a:solidFill>
              <a:schemeClr val="accent2"/>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10" name="9 - Αστέρι 4 ακτινών"/>
            <p:cNvSpPr/>
            <p:nvPr/>
          </p:nvSpPr>
          <p:spPr>
            <a:xfrm>
              <a:off x="6460881" y="3374196"/>
              <a:ext cx="130681" cy="154843"/>
            </a:xfrm>
            <a:prstGeom prst="star4">
              <a:avLst/>
            </a:prstGeom>
            <a:solidFill>
              <a:schemeClr val="accent2"/>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11" name="10 - Αστέρι 4 ακτινών"/>
            <p:cNvSpPr/>
            <p:nvPr/>
          </p:nvSpPr>
          <p:spPr>
            <a:xfrm>
              <a:off x="6628030" y="3397614"/>
              <a:ext cx="130681" cy="154843"/>
            </a:xfrm>
            <a:prstGeom prst="star4">
              <a:avLst/>
            </a:prstGeom>
            <a:solidFill>
              <a:schemeClr val="accent2"/>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12" name="11 - Αστέρι 4 ακτινών"/>
            <p:cNvSpPr/>
            <p:nvPr/>
          </p:nvSpPr>
          <p:spPr>
            <a:xfrm>
              <a:off x="6591562" y="3219352"/>
              <a:ext cx="130681" cy="154843"/>
            </a:xfrm>
            <a:prstGeom prst="star4">
              <a:avLst/>
            </a:prstGeom>
            <a:solidFill>
              <a:schemeClr val="accent2"/>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13" name="12 - Αστέρι 4 ακτινών"/>
            <p:cNvSpPr/>
            <p:nvPr/>
          </p:nvSpPr>
          <p:spPr>
            <a:xfrm>
              <a:off x="6628030" y="3064509"/>
              <a:ext cx="130681" cy="154843"/>
            </a:xfrm>
            <a:prstGeom prst="star4">
              <a:avLst/>
            </a:prstGeom>
            <a:solidFill>
              <a:schemeClr val="accent2"/>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14" name="13 - Αστέρι 4 ακτινών"/>
            <p:cNvSpPr/>
            <p:nvPr/>
          </p:nvSpPr>
          <p:spPr>
            <a:xfrm>
              <a:off x="6652294" y="2145675"/>
              <a:ext cx="130681" cy="154843"/>
            </a:xfrm>
            <a:prstGeom prst="star4">
              <a:avLst/>
            </a:prstGeom>
            <a:solidFill>
              <a:schemeClr val="accent2"/>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15" name="14 - Αστέρι 4 ακτινών"/>
            <p:cNvSpPr/>
            <p:nvPr/>
          </p:nvSpPr>
          <p:spPr>
            <a:xfrm>
              <a:off x="6781580" y="4626685"/>
              <a:ext cx="130681" cy="154843"/>
            </a:xfrm>
            <a:prstGeom prst="star4">
              <a:avLst/>
            </a:prstGeom>
            <a:solidFill>
              <a:schemeClr val="accent2"/>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16" name="15 - Αστέρι 4 ακτινών"/>
            <p:cNvSpPr/>
            <p:nvPr/>
          </p:nvSpPr>
          <p:spPr>
            <a:xfrm>
              <a:off x="7020073" y="2787918"/>
              <a:ext cx="130681" cy="154843"/>
            </a:xfrm>
            <a:prstGeom prst="star4">
              <a:avLst/>
            </a:prstGeom>
            <a:solidFill>
              <a:schemeClr val="accent2"/>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17" name="16 - Αστέρι 4 ακτινών"/>
            <p:cNvSpPr/>
            <p:nvPr/>
          </p:nvSpPr>
          <p:spPr>
            <a:xfrm>
              <a:off x="6954733" y="2987087"/>
              <a:ext cx="130681" cy="154843"/>
            </a:xfrm>
            <a:prstGeom prst="star4">
              <a:avLst/>
            </a:prstGeom>
            <a:solidFill>
              <a:schemeClr val="accent2"/>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18" name="17 - Αστέρι 4 ακτινών"/>
            <p:cNvSpPr/>
            <p:nvPr/>
          </p:nvSpPr>
          <p:spPr>
            <a:xfrm>
              <a:off x="7150754" y="2987087"/>
              <a:ext cx="130681" cy="154843"/>
            </a:xfrm>
            <a:prstGeom prst="star4">
              <a:avLst/>
            </a:prstGeom>
            <a:solidFill>
              <a:schemeClr val="accent2"/>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19" name="18 - Αστέρι 4 ακτινών"/>
            <p:cNvSpPr/>
            <p:nvPr/>
          </p:nvSpPr>
          <p:spPr>
            <a:xfrm>
              <a:off x="7346776" y="2710496"/>
              <a:ext cx="130681" cy="154843"/>
            </a:xfrm>
            <a:prstGeom prst="star4">
              <a:avLst/>
            </a:prstGeom>
            <a:solidFill>
              <a:schemeClr val="accent2"/>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20" name="19 - Αστέρι 4 ακτινών"/>
            <p:cNvSpPr/>
            <p:nvPr/>
          </p:nvSpPr>
          <p:spPr>
            <a:xfrm>
              <a:off x="6781580" y="3064509"/>
              <a:ext cx="130681" cy="154843"/>
            </a:xfrm>
            <a:prstGeom prst="star4">
              <a:avLst/>
            </a:prstGeom>
            <a:solidFill>
              <a:schemeClr val="accent2"/>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dirty="0">
                <a:solidFill>
                  <a:srgbClr val="FF0000"/>
                </a:solidFill>
              </a:endParaRPr>
            </a:p>
          </p:txBody>
        </p:sp>
        <p:sp>
          <p:nvSpPr>
            <p:cNvPr id="21" name="20 - Αστέρι 4 ακτινών"/>
            <p:cNvSpPr/>
            <p:nvPr/>
          </p:nvSpPr>
          <p:spPr>
            <a:xfrm>
              <a:off x="6460881" y="2987087"/>
              <a:ext cx="130681" cy="154843"/>
            </a:xfrm>
            <a:prstGeom prst="star4">
              <a:avLst/>
            </a:prstGeom>
            <a:solidFill>
              <a:schemeClr val="accent2"/>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29" name="28 - Αστέρι 4 ακτινών"/>
            <p:cNvSpPr/>
            <p:nvPr/>
          </p:nvSpPr>
          <p:spPr>
            <a:xfrm>
              <a:off x="6460881" y="3629879"/>
              <a:ext cx="130681" cy="154843"/>
            </a:xfrm>
            <a:prstGeom prst="star4">
              <a:avLst/>
            </a:prstGeom>
            <a:solidFill>
              <a:schemeClr val="accent2"/>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grpSp>
      <p:sp>
        <p:nvSpPr>
          <p:cNvPr id="25" name="24 - TextBox"/>
          <p:cNvSpPr txBox="1"/>
          <p:nvPr/>
        </p:nvSpPr>
        <p:spPr>
          <a:xfrm>
            <a:off x="3336123" y="2821646"/>
            <a:ext cx="2258432" cy="1938992"/>
          </a:xfrm>
          <a:prstGeom prst="rect">
            <a:avLst/>
          </a:prstGeom>
          <a:noFill/>
        </p:spPr>
        <p:txBody>
          <a:bodyPr wrap="square" rtlCol="0">
            <a:spAutoFit/>
          </a:bodyPr>
          <a:lstStyle/>
          <a:p>
            <a:r>
              <a:rPr lang="el-GR" sz="1200" dirty="0" err="1" smtClean="0"/>
              <a:t>Crete</a:t>
            </a:r>
            <a:r>
              <a:rPr lang="el-GR" sz="1200" dirty="0" smtClean="0"/>
              <a:t> </a:t>
            </a:r>
            <a:r>
              <a:rPr lang="el-GR" sz="1200" dirty="0" err="1" smtClean="0"/>
              <a:t>Greece</a:t>
            </a:r>
            <a:r>
              <a:rPr lang="el-GR" sz="1200" dirty="0" smtClean="0"/>
              <a:t>, Eilat </a:t>
            </a:r>
            <a:r>
              <a:rPr lang="el-GR" sz="1200" dirty="0" err="1" smtClean="0"/>
              <a:t>Israel</a:t>
            </a:r>
            <a:r>
              <a:rPr lang="el-GR" sz="1200" dirty="0" smtClean="0"/>
              <a:t>, Piran </a:t>
            </a:r>
            <a:r>
              <a:rPr lang="el-GR" sz="1200" dirty="0" err="1" smtClean="0"/>
              <a:t>Slovenia</a:t>
            </a:r>
            <a:r>
              <a:rPr lang="el-GR" sz="1200" dirty="0" smtClean="0"/>
              <a:t>, </a:t>
            </a:r>
            <a:r>
              <a:rPr lang="el-GR" sz="1200" dirty="0" err="1" smtClean="0"/>
              <a:t>Naples</a:t>
            </a:r>
            <a:r>
              <a:rPr lang="el-GR" sz="1200" dirty="0" smtClean="0"/>
              <a:t> </a:t>
            </a:r>
            <a:r>
              <a:rPr lang="el-GR" sz="1200" dirty="0" err="1" smtClean="0"/>
              <a:t>Italy</a:t>
            </a:r>
            <a:r>
              <a:rPr lang="el-GR" sz="1200" dirty="0" smtClean="0"/>
              <a:t>, Banyuls </a:t>
            </a:r>
            <a:r>
              <a:rPr lang="el-GR" sz="1200" dirty="0" err="1" smtClean="0"/>
              <a:t>France</a:t>
            </a:r>
            <a:r>
              <a:rPr lang="el-GR" sz="1200" dirty="0" smtClean="0"/>
              <a:t>, </a:t>
            </a:r>
            <a:r>
              <a:rPr lang="el-GR" sz="1200" dirty="0" err="1" smtClean="0"/>
              <a:t>Faro</a:t>
            </a:r>
            <a:r>
              <a:rPr lang="el-GR" sz="1200" dirty="0" smtClean="0"/>
              <a:t> </a:t>
            </a:r>
            <a:r>
              <a:rPr lang="el-GR" sz="1200" dirty="0" err="1" smtClean="0"/>
              <a:t>Portugal</a:t>
            </a:r>
            <a:r>
              <a:rPr lang="el-GR" sz="1200" dirty="0" smtClean="0"/>
              <a:t>, Vigo </a:t>
            </a:r>
            <a:endParaRPr lang="en-US" sz="1200" dirty="0" smtClean="0"/>
          </a:p>
          <a:p>
            <a:r>
              <a:rPr lang="el-GR" sz="1200" dirty="0" err="1" smtClean="0"/>
              <a:t>Spain</a:t>
            </a:r>
            <a:r>
              <a:rPr lang="el-GR" sz="1200" dirty="0" smtClean="0"/>
              <a:t>, </a:t>
            </a:r>
            <a:r>
              <a:rPr lang="el-GR" sz="1200" dirty="0" err="1" smtClean="0"/>
              <a:t>Basque</a:t>
            </a:r>
            <a:r>
              <a:rPr lang="el-GR" sz="1200" dirty="0" smtClean="0"/>
              <a:t> </a:t>
            </a:r>
            <a:r>
              <a:rPr lang="el-GR" sz="1200" dirty="0" err="1" smtClean="0"/>
              <a:t>country</a:t>
            </a:r>
            <a:r>
              <a:rPr lang="el-GR" sz="1200" dirty="0" smtClean="0"/>
              <a:t> </a:t>
            </a:r>
            <a:r>
              <a:rPr lang="el-GR" sz="1200" dirty="0" err="1" smtClean="0"/>
              <a:t>Spain</a:t>
            </a:r>
            <a:r>
              <a:rPr lang="el-GR" sz="1200" dirty="0" smtClean="0"/>
              <a:t>, Roscoff </a:t>
            </a:r>
            <a:r>
              <a:rPr lang="el-GR" sz="1200" dirty="0" err="1" smtClean="0"/>
              <a:t>France</a:t>
            </a:r>
            <a:r>
              <a:rPr lang="el-GR" sz="1200" dirty="0" smtClean="0"/>
              <a:t>, </a:t>
            </a:r>
            <a:r>
              <a:rPr lang="el-GR" sz="1200" dirty="0" err="1" smtClean="0"/>
              <a:t>Plymouth</a:t>
            </a:r>
            <a:r>
              <a:rPr lang="el-GR" sz="1200" dirty="0" smtClean="0"/>
              <a:t> UK, </a:t>
            </a:r>
            <a:r>
              <a:rPr lang="el-GR" sz="1200" dirty="0" err="1" smtClean="0"/>
              <a:t>Antarctic</a:t>
            </a:r>
            <a:r>
              <a:rPr lang="el-GR" sz="1200" dirty="0" smtClean="0"/>
              <a:t> UK, </a:t>
            </a:r>
            <a:r>
              <a:rPr lang="el-GR" sz="1200" dirty="0" err="1" smtClean="0"/>
              <a:t>Galway</a:t>
            </a:r>
            <a:r>
              <a:rPr lang="el-GR" sz="1200" dirty="0" smtClean="0"/>
              <a:t> </a:t>
            </a:r>
            <a:r>
              <a:rPr lang="el-GR" sz="1200" dirty="0" err="1" smtClean="0"/>
              <a:t>Ireland</a:t>
            </a:r>
            <a:r>
              <a:rPr lang="el-GR" sz="1200" dirty="0" smtClean="0"/>
              <a:t>, </a:t>
            </a:r>
            <a:r>
              <a:rPr lang="el-GR" sz="1200" dirty="0" err="1" smtClean="0"/>
              <a:t>Ostend</a:t>
            </a:r>
            <a:r>
              <a:rPr lang="el-GR" sz="1200" dirty="0" smtClean="0"/>
              <a:t> </a:t>
            </a:r>
            <a:r>
              <a:rPr lang="el-GR" sz="1200" dirty="0" err="1" smtClean="0"/>
              <a:t>Belgium</a:t>
            </a:r>
            <a:r>
              <a:rPr lang="el-GR" sz="1200" dirty="0" smtClean="0"/>
              <a:t>, </a:t>
            </a:r>
            <a:r>
              <a:rPr lang="el-GR" sz="1200" dirty="0" err="1" smtClean="0"/>
              <a:t>Helgoland</a:t>
            </a:r>
            <a:r>
              <a:rPr lang="el-GR" sz="1200" dirty="0" smtClean="0"/>
              <a:t> </a:t>
            </a:r>
            <a:r>
              <a:rPr lang="el-GR" sz="1200" dirty="0" err="1" smtClean="0"/>
              <a:t>Germany</a:t>
            </a:r>
            <a:r>
              <a:rPr lang="el-GR" sz="1200" dirty="0" smtClean="0"/>
              <a:t>, </a:t>
            </a:r>
            <a:r>
              <a:rPr lang="el-GR" sz="1200" dirty="0" err="1" smtClean="0"/>
              <a:t>Gdansk</a:t>
            </a:r>
            <a:r>
              <a:rPr lang="el-GR" sz="1200" dirty="0" smtClean="0"/>
              <a:t>, </a:t>
            </a:r>
            <a:r>
              <a:rPr lang="el-GR" sz="1200" dirty="0" err="1" smtClean="0"/>
              <a:t>Poland</a:t>
            </a:r>
            <a:r>
              <a:rPr lang="el-GR" sz="1200" dirty="0" smtClean="0"/>
              <a:t>, </a:t>
            </a:r>
            <a:r>
              <a:rPr lang="el-GR" sz="1200" dirty="0" err="1" smtClean="0"/>
              <a:t>Arctic</a:t>
            </a:r>
            <a:r>
              <a:rPr lang="el-GR" sz="1200" dirty="0" smtClean="0"/>
              <a:t> </a:t>
            </a:r>
            <a:r>
              <a:rPr lang="el-GR" sz="1200" dirty="0" err="1" smtClean="0"/>
              <a:t>Poland</a:t>
            </a:r>
            <a:r>
              <a:rPr lang="el-GR" sz="1200" dirty="0" smtClean="0"/>
              <a:t>, </a:t>
            </a:r>
            <a:r>
              <a:rPr lang="en-US" sz="1200" dirty="0" err="1" smtClean="0"/>
              <a:t>Tvärminne</a:t>
            </a:r>
            <a:r>
              <a:rPr lang="en-US" sz="1200" dirty="0" smtClean="0"/>
              <a:t> Finland, Goteborg Sweden</a:t>
            </a:r>
            <a:endParaRPr lang="el-GR" sz="1200" dirty="0"/>
          </a:p>
        </p:txBody>
      </p:sp>
      <p:sp>
        <p:nvSpPr>
          <p:cNvPr id="4" name="Rectangle 3"/>
          <p:cNvSpPr/>
          <p:nvPr/>
        </p:nvSpPr>
        <p:spPr>
          <a:xfrm>
            <a:off x="685988" y="4902386"/>
            <a:ext cx="7530353" cy="369332"/>
          </a:xfrm>
          <a:prstGeom prst="rect">
            <a:avLst/>
          </a:prstGeom>
        </p:spPr>
        <p:txBody>
          <a:bodyPr wrap="square">
            <a:spAutoFit/>
          </a:bodyPr>
          <a:lstStyle/>
          <a:p>
            <a:pPr marL="285750" indent="-285750">
              <a:buFont typeface="Wingdings" charset="2"/>
              <a:buChar char="Ø"/>
            </a:pPr>
            <a:r>
              <a:rPr lang="el-GR" dirty="0">
                <a:solidFill>
                  <a:srgbClr val="00B0F0"/>
                </a:solidFill>
              </a:rPr>
              <a:t>The </a:t>
            </a:r>
            <a:r>
              <a:rPr lang="el-GR" dirty="0" err="1">
                <a:solidFill>
                  <a:srgbClr val="00B0F0"/>
                </a:solidFill>
              </a:rPr>
              <a:t>first</a:t>
            </a:r>
            <a:r>
              <a:rPr lang="el-GR" dirty="0">
                <a:solidFill>
                  <a:srgbClr val="00B0F0"/>
                </a:solidFill>
              </a:rPr>
              <a:t> </a:t>
            </a:r>
            <a:r>
              <a:rPr lang="el-GR" dirty="0" err="1">
                <a:solidFill>
                  <a:srgbClr val="00B0F0"/>
                </a:solidFill>
              </a:rPr>
              <a:t>long</a:t>
            </a:r>
            <a:r>
              <a:rPr lang="el-GR" dirty="0">
                <a:solidFill>
                  <a:srgbClr val="00B0F0"/>
                </a:solidFill>
              </a:rPr>
              <a:t> </a:t>
            </a:r>
            <a:r>
              <a:rPr lang="el-GR" dirty="0" err="1">
                <a:solidFill>
                  <a:srgbClr val="00B0F0"/>
                </a:solidFill>
              </a:rPr>
              <a:t>term</a:t>
            </a:r>
            <a:r>
              <a:rPr lang="el-GR" dirty="0">
                <a:solidFill>
                  <a:srgbClr val="00B0F0"/>
                </a:solidFill>
              </a:rPr>
              <a:t> </a:t>
            </a:r>
            <a:r>
              <a:rPr lang="el-GR" dirty="0" err="1">
                <a:solidFill>
                  <a:srgbClr val="00B0F0"/>
                </a:solidFill>
              </a:rPr>
              <a:t>network</a:t>
            </a:r>
            <a:r>
              <a:rPr lang="el-GR" dirty="0">
                <a:solidFill>
                  <a:srgbClr val="00B0F0"/>
                </a:solidFill>
              </a:rPr>
              <a:t> of </a:t>
            </a:r>
            <a:r>
              <a:rPr lang="el-GR" dirty="0" err="1">
                <a:solidFill>
                  <a:srgbClr val="00B0F0"/>
                </a:solidFill>
              </a:rPr>
              <a:t>GOs</a:t>
            </a:r>
            <a:r>
              <a:rPr lang="el-GR" dirty="0">
                <a:solidFill>
                  <a:srgbClr val="00B0F0"/>
                </a:solidFill>
              </a:rPr>
              <a:t> </a:t>
            </a:r>
            <a:r>
              <a:rPr lang="el-GR" dirty="0" err="1">
                <a:solidFill>
                  <a:srgbClr val="00B0F0"/>
                </a:solidFill>
              </a:rPr>
              <a:t>is</a:t>
            </a:r>
            <a:r>
              <a:rPr lang="el-GR" dirty="0">
                <a:solidFill>
                  <a:srgbClr val="00B0F0"/>
                </a:solidFill>
              </a:rPr>
              <a:t> the European </a:t>
            </a:r>
            <a:r>
              <a:rPr lang="el-GR" dirty="0" err="1" smtClean="0">
                <a:solidFill>
                  <a:srgbClr val="00B0F0"/>
                </a:solidFill>
              </a:rPr>
              <a:t>one</a:t>
            </a:r>
            <a:r>
              <a:rPr lang="en-US" dirty="0" smtClean="0">
                <a:solidFill>
                  <a:srgbClr val="00B0F0"/>
                </a:solidFill>
              </a:rPr>
              <a:t>!</a:t>
            </a:r>
            <a:endParaRPr lang="en-US" dirty="0">
              <a:solidFill>
                <a:srgbClr val="00B0F0"/>
              </a:solidFill>
            </a:endParaRPr>
          </a:p>
        </p:txBody>
      </p:sp>
      <p:sp>
        <p:nvSpPr>
          <p:cNvPr id="23" name="TextBox 22"/>
          <p:cNvSpPr txBox="1"/>
          <p:nvPr/>
        </p:nvSpPr>
        <p:spPr>
          <a:xfrm>
            <a:off x="7432081" y="4476235"/>
            <a:ext cx="1300997" cy="1200329"/>
          </a:xfrm>
          <a:prstGeom prst="rect">
            <a:avLst/>
          </a:prstGeom>
          <a:noFill/>
        </p:spPr>
        <p:txBody>
          <a:bodyPr wrap="none" rtlCol="0">
            <a:spAutoFit/>
          </a:bodyPr>
          <a:lstStyle/>
          <a:p>
            <a:r>
              <a:rPr lang="en-US" dirty="0" smtClean="0">
                <a:solidFill>
                  <a:srgbClr val="00B0F0"/>
                </a:solidFill>
              </a:rPr>
              <a:t>Support by </a:t>
            </a:r>
          </a:p>
          <a:p>
            <a:r>
              <a:rPr lang="en-US" dirty="0" smtClean="0">
                <a:solidFill>
                  <a:srgbClr val="00B0F0"/>
                </a:solidFill>
              </a:rPr>
              <a:t>EMBRC,</a:t>
            </a:r>
          </a:p>
          <a:p>
            <a:r>
              <a:rPr lang="en-US" dirty="0" smtClean="0">
                <a:solidFill>
                  <a:srgbClr val="00B0F0"/>
                </a:solidFill>
              </a:rPr>
              <a:t>LIFEWATCH,</a:t>
            </a:r>
          </a:p>
          <a:p>
            <a:r>
              <a:rPr lang="en-US" dirty="0" smtClean="0">
                <a:solidFill>
                  <a:srgbClr val="00B0F0"/>
                </a:solidFill>
              </a:rPr>
              <a:t>ELIXIR</a:t>
            </a:r>
            <a:endParaRPr lang="en-US" dirty="0">
              <a:solidFill>
                <a:srgbClr val="00B0F0"/>
              </a:solidFill>
            </a:endParaRPr>
          </a:p>
        </p:txBody>
      </p:sp>
    </p:spTree>
    <p:extLst>
      <p:ext uri="{BB962C8B-B14F-4D97-AF65-F5344CB8AC3E}">
        <p14:creationId xmlns:p14="http://schemas.microsoft.com/office/powerpoint/2010/main" val="18093772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5 - Θέση αριθμού διαφάνειας"/>
          <p:cNvSpPr>
            <a:spLocks noGrp="1"/>
          </p:cNvSpPr>
          <p:nvPr>
            <p:ph type="sldNum" sz="quarter" idx="12"/>
          </p:nvPr>
        </p:nvSpPr>
        <p:spPr bwMode="auto">
          <a:noFill/>
          <a:ln>
            <a:miter lim="800000"/>
            <a:headEnd/>
            <a:tailEnd/>
          </a:ln>
        </p:spPr>
        <p:txBody>
          <a:bodyPr/>
          <a:lstStyle/>
          <a:p>
            <a:fld id="{4163FA37-03C5-4B01-9A0F-69CCF52D639C}" type="slidenum">
              <a:rPr lang="el-GR"/>
              <a:pPr/>
              <a:t>21</a:t>
            </a:fld>
            <a:endParaRPr lang="el-GR" dirty="0"/>
          </a:p>
        </p:txBody>
      </p:sp>
      <p:sp>
        <p:nvSpPr>
          <p:cNvPr id="4" name="Rectangle 1"/>
          <p:cNvSpPr>
            <a:spLocks noChangeArrowheads="1"/>
          </p:cNvSpPr>
          <p:nvPr/>
        </p:nvSpPr>
        <p:spPr bwMode="auto">
          <a:xfrm>
            <a:off x="972811" y="3245703"/>
            <a:ext cx="7777113" cy="298543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l-GR" sz="2400" b="1" dirty="0" smtClean="0">
                <a:solidFill>
                  <a:srgbClr val="00CC00"/>
                </a:solidFill>
                <a:effectLst>
                  <a:outerShdw blurRad="38100" dist="38100" dir="2700000" algn="tl">
                    <a:srgbClr val="C0C0C0"/>
                  </a:outerShdw>
                </a:effectLst>
                <a:latin typeface="+mn-lt"/>
                <a:cs typeface="Arial" charset="0"/>
              </a:rPr>
              <a:t>SPARCOMP:</a:t>
            </a:r>
            <a:r>
              <a:rPr lang="en-US" altLang="el-GR" sz="2000" b="1" dirty="0" smtClean="0"/>
              <a:t> </a:t>
            </a:r>
            <a:r>
              <a:rPr lang="en-US" altLang="el-GR" sz="2000" b="1" i="1" dirty="0" smtClean="0">
                <a:latin typeface="Times New Roman" panose="02020603050405020304" pitchFamily="18" charset="0"/>
                <a:cs typeface="Times New Roman" panose="02020603050405020304" pitchFamily="18" charset="0"/>
              </a:rPr>
              <a:t>Comparative transcriptomics in four sparid species using next generation sequencing and comparative mapping based on available genetic information from model species</a:t>
            </a:r>
          </a:p>
          <a:p>
            <a:pPr>
              <a:spcBef>
                <a:spcPct val="0"/>
              </a:spcBef>
              <a:buFontTx/>
              <a:buNone/>
            </a:pPr>
            <a:endParaRPr lang="en-US" altLang="el-GR" sz="2000" dirty="0" smtClean="0">
              <a:latin typeface="Times New Roman" panose="02020603050405020304" pitchFamily="18" charset="0"/>
              <a:cs typeface="Times New Roman" panose="02020603050405020304" pitchFamily="18" charset="0"/>
            </a:endParaRPr>
          </a:p>
          <a:p>
            <a:pPr>
              <a:spcBef>
                <a:spcPct val="0"/>
              </a:spcBef>
              <a:buFontTx/>
              <a:buNone/>
            </a:pPr>
            <a:endParaRPr lang="en-US" altLang="el-GR" sz="2000" b="1" i="1" dirty="0" smtClean="0">
              <a:latin typeface="Times New Roman" panose="02020603050405020304" pitchFamily="18" charset="0"/>
              <a:cs typeface="Times New Roman" panose="02020603050405020304" pitchFamily="18" charset="0"/>
            </a:endParaRPr>
          </a:p>
          <a:p>
            <a:pPr>
              <a:spcBef>
                <a:spcPct val="0"/>
              </a:spcBef>
              <a:buNone/>
            </a:pPr>
            <a:r>
              <a:rPr lang="en-US" altLang="el-GR" sz="2400" b="1" dirty="0" smtClean="0">
                <a:solidFill>
                  <a:srgbClr val="00CC00"/>
                </a:solidFill>
                <a:effectLst>
                  <a:outerShdw blurRad="38100" dist="38100" dir="2700000" algn="tl">
                    <a:srgbClr val="C0C0C0"/>
                  </a:outerShdw>
                </a:effectLst>
                <a:latin typeface="+mn-lt"/>
                <a:cs typeface="Arial" charset="0"/>
              </a:rPr>
              <a:t>ANNOTATE:</a:t>
            </a:r>
            <a:r>
              <a:rPr lang="en-US" altLang="el-GR" sz="2000" b="1" i="1" dirty="0" smtClean="0">
                <a:latin typeface="Times New Roman" panose="02020603050405020304" pitchFamily="18" charset="0"/>
                <a:cs typeface="Times New Roman" panose="02020603050405020304" pitchFamily="18" charset="0"/>
              </a:rPr>
              <a:t> Analysis of multi-functional genes and their paralogs in </a:t>
            </a:r>
            <a:r>
              <a:rPr lang="en-US" altLang="el-GR" sz="2000" b="1" i="1" dirty="0" err="1" smtClean="0">
                <a:latin typeface="Times New Roman" panose="02020603050405020304" pitchFamily="18" charset="0"/>
                <a:cs typeface="Times New Roman" panose="02020603050405020304" pitchFamily="18" charset="0"/>
              </a:rPr>
              <a:t>teleosts</a:t>
            </a:r>
            <a:r>
              <a:rPr lang="en-US" altLang="el-GR" sz="2000" b="1" i="1" dirty="0" smtClean="0">
                <a:latin typeface="Times New Roman" panose="02020603050405020304" pitchFamily="18" charset="0"/>
                <a:cs typeface="Times New Roman" panose="02020603050405020304" pitchFamily="18" charset="0"/>
              </a:rPr>
              <a:t>: identification, evolution and annotation through transcriptome scans and functional studies</a:t>
            </a:r>
          </a:p>
          <a:p>
            <a:pPr>
              <a:spcBef>
                <a:spcPct val="0"/>
              </a:spcBef>
              <a:buNone/>
            </a:pPr>
            <a:endParaRPr lang="en-US" altLang="el-GR" sz="2000" dirty="0" smtClean="0">
              <a:latin typeface="Times New Roman" panose="02020603050405020304" pitchFamily="18" charset="0"/>
              <a:cs typeface="Times New Roman" panose="02020603050405020304" pitchFamily="18" charset="0"/>
            </a:endParaRPr>
          </a:p>
        </p:txBody>
      </p:sp>
      <p:sp>
        <p:nvSpPr>
          <p:cNvPr id="5" name="Rectangle 4"/>
          <p:cNvSpPr>
            <a:spLocks noGrp="1"/>
          </p:cNvSpPr>
          <p:nvPr>
            <p:ph type="title"/>
          </p:nvPr>
        </p:nvSpPr>
        <p:spPr>
          <a:xfrm>
            <a:off x="520324" y="-8028"/>
            <a:ext cx="8229600" cy="927100"/>
          </a:xfrm>
        </p:spPr>
        <p:txBody>
          <a:bodyPr/>
          <a:lstStyle/>
          <a:p>
            <a:pPr eaLnBrk="1" hangingPunct="1"/>
            <a:r>
              <a:rPr lang="en-US" altLang="el-GR" sz="2400" b="1" dirty="0" smtClean="0">
                <a:latin typeface="Arial" panose="020B0604020202020204" pitchFamily="34" charset="0"/>
                <a:cs typeface="Arial" panose="020B0604020202020204" pitchFamily="34" charset="0"/>
              </a:rPr>
              <a:t>Projects</a:t>
            </a:r>
            <a:endParaRPr lang="en-US" altLang="el-GR" sz="2400" b="1" i="1" dirty="0" smtClean="0">
              <a:solidFill>
                <a:srgbClr val="FF0000"/>
              </a:solidFill>
              <a:latin typeface="Arial" panose="020B0604020202020204" pitchFamily="34" charset="0"/>
              <a:cs typeface="Arial" panose="020B0604020202020204" pitchFamily="34" charset="0"/>
            </a:endParaRPr>
          </a:p>
        </p:txBody>
      </p:sp>
      <p:sp>
        <p:nvSpPr>
          <p:cNvPr id="6" name="Rectangle 5"/>
          <p:cNvSpPr/>
          <p:nvPr/>
        </p:nvSpPr>
        <p:spPr>
          <a:xfrm>
            <a:off x="972811" y="1463167"/>
            <a:ext cx="4319269" cy="1384995"/>
          </a:xfrm>
          <a:prstGeom prst="rect">
            <a:avLst/>
          </a:prstGeom>
        </p:spPr>
        <p:txBody>
          <a:bodyPr wrap="square">
            <a:spAutoFit/>
          </a:bodyPr>
          <a:lstStyle/>
          <a:p>
            <a:r>
              <a:rPr lang="en-US" sz="2400" b="1" dirty="0" err="1">
                <a:solidFill>
                  <a:srgbClr val="00CC00"/>
                </a:solidFill>
                <a:effectLst>
                  <a:outerShdw blurRad="38100" dist="38100" dir="2700000" algn="tl">
                    <a:srgbClr val="C0C0C0"/>
                  </a:outerShdw>
                </a:effectLst>
                <a:latin typeface="+mn-lt"/>
                <a:cs typeface="Arial" charset="0"/>
              </a:rPr>
              <a:t>EMODnet</a:t>
            </a:r>
            <a:r>
              <a:rPr lang="en-US" sz="2400" b="1" dirty="0">
                <a:solidFill>
                  <a:srgbClr val="00CC00"/>
                </a:solidFill>
                <a:effectLst>
                  <a:outerShdw blurRad="38100" dist="38100" dir="2700000" algn="tl">
                    <a:srgbClr val="C0C0C0"/>
                  </a:outerShdw>
                </a:effectLst>
                <a:latin typeface="+mn-lt"/>
                <a:cs typeface="Arial" charset="0"/>
              </a:rPr>
              <a:t>:</a:t>
            </a:r>
            <a:r>
              <a:rPr lang="en-US" sz="2000" b="1" i="1" dirty="0" smtClean="0">
                <a:latin typeface="Times New Roman" panose="02020603050405020304" pitchFamily="18" charset="0"/>
                <a:cs typeface="Times New Roman" panose="02020603050405020304" pitchFamily="18" charset="0"/>
              </a:rPr>
              <a:t> European </a:t>
            </a:r>
            <a:r>
              <a:rPr lang="en-US" sz="2000" b="1" i="1" dirty="0">
                <a:latin typeface="Times New Roman" panose="02020603050405020304" pitchFamily="18" charset="0"/>
                <a:cs typeface="Times New Roman" panose="02020603050405020304" pitchFamily="18" charset="0"/>
              </a:rPr>
              <a:t>Marine Observation and Data </a:t>
            </a:r>
            <a:r>
              <a:rPr lang="en-US" sz="2000" b="1" i="1" dirty="0" smtClean="0">
                <a:latin typeface="Times New Roman" panose="02020603050405020304" pitchFamily="18" charset="0"/>
                <a:cs typeface="Times New Roman" panose="02020603050405020304" pitchFamily="18" charset="0"/>
              </a:rPr>
              <a:t>Network</a:t>
            </a:r>
          </a:p>
          <a:p>
            <a:endParaRPr lang="en-US" sz="2000" b="1" i="1" dirty="0">
              <a:latin typeface="Times New Roman" panose="02020603050405020304" pitchFamily="18" charset="0"/>
              <a:cs typeface="Times New Roman" panose="02020603050405020304" pitchFamily="18" charset="0"/>
            </a:endParaRPr>
          </a:p>
          <a:p>
            <a:pPr marL="342900" indent="-342900">
              <a:buFont typeface="Wingdings" charset="2"/>
              <a:buChar char="Ø"/>
            </a:pPr>
            <a:r>
              <a:rPr lang="en-US" sz="2000" b="1" i="1" dirty="0" err="1" smtClean="0">
                <a:latin typeface="Times New Roman" panose="02020603050405020304" pitchFamily="18" charset="0"/>
                <a:cs typeface="Times New Roman" panose="02020603050405020304" pitchFamily="18" charset="0"/>
              </a:rPr>
              <a:t>EMODnet</a:t>
            </a:r>
            <a:r>
              <a:rPr lang="en-US" sz="2000" b="1" i="1" dirty="0" smtClean="0">
                <a:latin typeface="Times New Roman" panose="02020603050405020304" pitchFamily="18" charset="0"/>
                <a:cs typeface="Times New Roman" panose="02020603050405020304" pitchFamily="18" charset="0"/>
              </a:rPr>
              <a:t> Biology</a:t>
            </a:r>
            <a:r>
              <a:rPr lang="en-US" sz="2000" b="1" i="1" dirty="0">
                <a:latin typeface="Times New Roman" panose="02020603050405020304" pitchFamily="18" charset="0"/>
                <a:cs typeface="Times New Roman" panose="02020603050405020304" pitchFamily="18" charset="0"/>
              </a:rPr>
              <a:t> </a:t>
            </a:r>
          </a:p>
        </p:txBody>
      </p:sp>
      <p:pic>
        <p:nvPicPr>
          <p:cNvPr id="7" name="Picture 6"/>
          <p:cNvPicPr>
            <a:picLocks noChangeAspect="1"/>
          </p:cNvPicPr>
          <p:nvPr/>
        </p:nvPicPr>
        <p:blipFill>
          <a:blip r:embed="rId2"/>
          <a:stretch>
            <a:fillRect/>
          </a:stretch>
        </p:blipFill>
        <p:spPr>
          <a:xfrm>
            <a:off x="5600700" y="1412776"/>
            <a:ext cx="1905000" cy="1466850"/>
          </a:xfrm>
          <a:prstGeom prst="rect">
            <a:avLst/>
          </a:prstGeom>
        </p:spPr>
      </p:pic>
    </p:spTree>
    <p:extLst>
      <p:ext uri="{BB962C8B-B14F-4D97-AF65-F5344CB8AC3E}">
        <p14:creationId xmlns:p14="http://schemas.microsoft.com/office/powerpoint/2010/main" val="379283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5 - Θέση αριθμού διαφάνειας"/>
          <p:cNvSpPr>
            <a:spLocks noGrp="1"/>
          </p:cNvSpPr>
          <p:nvPr>
            <p:ph type="sldNum" sz="quarter" idx="12"/>
          </p:nvPr>
        </p:nvSpPr>
        <p:spPr/>
        <p:txBody>
          <a:bodyPr/>
          <a:lstStyle/>
          <a:p>
            <a:pPr>
              <a:defRPr/>
            </a:pPr>
            <a:fld id="{FB9CB689-8A4B-4905-BF6A-4A4CE1CA9C2E}" type="slidenum">
              <a:rPr lang="el-GR"/>
              <a:pPr>
                <a:defRPr/>
              </a:pPr>
              <a:t>22</a:t>
            </a:fld>
            <a:endParaRPr lang="el-GR"/>
          </a:p>
        </p:txBody>
      </p:sp>
      <p:pic>
        <p:nvPicPr>
          <p:cNvPr id="57347" name="Picture 13" descr="http://www.horizondiscovery.com/images/logos/seabiotech_weblogo.gif"/>
          <p:cNvPicPr>
            <a:picLocks noChangeAspect="1" noChangeArrowheads="1"/>
          </p:cNvPicPr>
          <p:nvPr/>
        </p:nvPicPr>
        <p:blipFill>
          <a:blip r:embed="rId2" cstate="print"/>
          <a:srcRect/>
          <a:stretch>
            <a:fillRect/>
          </a:stretch>
        </p:blipFill>
        <p:spPr bwMode="auto">
          <a:xfrm>
            <a:off x="5364088" y="4077072"/>
            <a:ext cx="3238500" cy="1447800"/>
          </a:xfrm>
          <a:prstGeom prst="rect">
            <a:avLst/>
          </a:prstGeom>
          <a:noFill/>
          <a:ln w="9525">
            <a:noFill/>
            <a:miter lim="800000"/>
            <a:headEnd/>
            <a:tailEnd/>
          </a:ln>
        </p:spPr>
      </p:pic>
      <p:sp>
        <p:nvSpPr>
          <p:cNvPr id="57348" name="Text Box 21"/>
          <p:cNvSpPr txBox="1">
            <a:spLocks noChangeArrowheads="1"/>
          </p:cNvSpPr>
          <p:nvPr/>
        </p:nvSpPr>
        <p:spPr bwMode="auto">
          <a:xfrm>
            <a:off x="899592" y="1196752"/>
            <a:ext cx="6248400" cy="1846659"/>
          </a:xfrm>
          <a:prstGeom prst="rect">
            <a:avLst/>
          </a:prstGeom>
          <a:noFill/>
          <a:ln w="9525">
            <a:noFill/>
            <a:miter lim="800000"/>
            <a:headEnd/>
            <a:tailEnd/>
          </a:ln>
        </p:spPr>
        <p:txBody>
          <a:bodyPr>
            <a:spAutoFit/>
          </a:bodyPr>
          <a:lstStyle/>
          <a:p>
            <a:r>
              <a:rPr lang="el-GR" sz="2400" b="1" dirty="0" err="1" smtClean="0">
                <a:solidFill>
                  <a:srgbClr val="00CC00"/>
                </a:solidFill>
                <a:effectLst>
                  <a:outerShdw blurRad="38100" dist="38100" dir="2700000" algn="tl">
                    <a:srgbClr val="C0C0C0"/>
                  </a:outerShdw>
                </a:effectLst>
                <a:latin typeface="+mn-lt"/>
                <a:cs typeface="Arial" charset="0"/>
              </a:rPr>
              <a:t>Micro</a:t>
            </a:r>
            <a:r>
              <a:rPr lang="el-GR" sz="2400" b="1" dirty="0" smtClean="0">
                <a:solidFill>
                  <a:srgbClr val="00CC00"/>
                </a:solidFill>
                <a:effectLst>
                  <a:outerShdw blurRad="38100" dist="38100" dir="2700000" algn="tl">
                    <a:srgbClr val="C0C0C0"/>
                  </a:outerShdw>
                </a:effectLst>
                <a:latin typeface="+mn-lt"/>
                <a:cs typeface="Arial" charset="0"/>
              </a:rPr>
              <a:t> B3</a:t>
            </a:r>
            <a:r>
              <a:rPr lang="en-US" sz="2400" b="1" dirty="0" smtClean="0">
                <a:solidFill>
                  <a:srgbClr val="00CC00"/>
                </a:solidFill>
                <a:effectLst>
                  <a:outerShdw blurRad="38100" dist="38100" dir="2700000" algn="tl">
                    <a:srgbClr val="C0C0C0"/>
                  </a:outerShdw>
                </a:effectLst>
                <a:latin typeface="+mn-lt"/>
                <a:cs typeface="Arial" charset="0"/>
              </a:rPr>
              <a:t>:</a:t>
            </a:r>
            <a:r>
              <a:rPr lang="el-GR" sz="2400" b="1" dirty="0" smtClean="0">
                <a:solidFill>
                  <a:srgbClr val="00CC00"/>
                </a:solidFill>
                <a:effectLst>
                  <a:outerShdw blurRad="38100" dist="38100" dir="2700000" algn="tl">
                    <a:srgbClr val="C0C0C0"/>
                  </a:outerShdw>
                </a:effectLst>
                <a:latin typeface="+mn-lt"/>
                <a:cs typeface="Arial" charset="0"/>
              </a:rPr>
              <a:t> </a:t>
            </a:r>
            <a:r>
              <a:rPr lang="el-GR" b="1" i="1" dirty="0" err="1" smtClean="0">
                <a:latin typeface="Calibri" pitchFamily="34" charset="0"/>
              </a:rPr>
              <a:t>Biodiversity</a:t>
            </a:r>
            <a:r>
              <a:rPr lang="el-GR" b="1" i="1" dirty="0">
                <a:latin typeface="Calibri" pitchFamily="34" charset="0"/>
              </a:rPr>
              <a:t>, </a:t>
            </a:r>
            <a:r>
              <a:rPr lang="el-GR" b="1" i="1" dirty="0" err="1">
                <a:latin typeface="Calibri" pitchFamily="34" charset="0"/>
              </a:rPr>
              <a:t>Bioinformatics</a:t>
            </a:r>
            <a:r>
              <a:rPr lang="el-GR" b="1" i="1" dirty="0">
                <a:latin typeface="Calibri" pitchFamily="34" charset="0"/>
              </a:rPr>
              <a:t>, </a:t>
            </a:r>
            <a:r>
              <a:rPr lang="el-GR" b="1" i="1" dirty="0" err="1" smtClean="0">
                <a:latin typeface="Calibri" pitchFamily="34" charset="0"/>
              </a:rPr>
              <a:t>Biotechnology</a:t>
            </a:r>
            <a:endParaRPr lang="el-GR" b="1" dirty="0">
              <a:latin typeface="Calibri" pitchFamily="34" charset="0"/>
            </a:endParaRPr>
          </a:p>
          <a:p>
            <a:r>
              <a:rPr lang="en-US" dirty="0">
                <a:latin typeface="Calibri" pitchFamily="34" charset="0"/>
              </a:rPr>
              <a:t>Data integration </a:t>
            </a:r>
            <a:r>
              <a:rPr lang="el-GR" dirty="0">
                <a:latin typeface="Calibri" pitchFamily="34" charset="0"/>
              </a:rPr>
              <a:t>[</a:t>
            </a:r>
            <a:r>
              <a:rPr lang="en-US" dirty="0">
                <a:latin typeface="Calibri" pitchFamily="34" charset="0"/>
              </a:rPr>
              <a:t>genomics + environmental</a:t>
            </a:r>
            <a:r>
              <a:rPr lang="el-GR" dirty="0">
                <a:latin typeface="Calibri" pitchFamily="34" charset="0"/>
              </a:rPr>
              <a:t>]</a:t>
            </a:r>
            <a:r>
              <a:rPr lang="en-US" dirty="0">
                <a:latin typeface="Calibri" pitchFamily="34" charset="0"/>
              </a:rPr>
              <a:t> and analysis</a:t>
            </a:r>
            <a:r>
              <a:rPr lang="el-GR" dirty="0">
                <a:latin typeface="Calibri" pitchFamily="34" charset="0"/>
              </a:rPr>
              <a:t> </a:t>
            </a:r>
            <a:endParaRPr lang="en-US" dirty="0">
              <a:latin typeface="Calibri" pitchFamily="34" charset="0"/>
            </a:endParaRPr>
          </a:p>
          <a:p>
            <a:pPr>
              <a:buFont typeface="Wingdings" pitchFamily="2" charset="2"/>
              <a:buChar char="§"/>
            </a:pPr>
            <a:r>
              <a:rPr lang="en-US" dirty="0">
                <a:latin typeface="Calibri" pitchFamily="34" charset="0"/>
              </a:rPr>
              <a:t>32 academic and industrial partners</a:t>
            </a:r>
          </a:p>
          <a:p>
            <a:r>
              <a:rPr lang="en-US" dirty="0">
                <a:latin typeface="Calibri" pitchFamily="34" charset="0"/>
              </a:rPr>
              <a:t>     Coordinator: University of </a:t>
            </a:r>
            <a:r>
              <a:rPr lang="en-US" dirty="0" smtClean="0">
                <a:latin typeface="Calibri" pitchFamily="34" charset="0"/>
              </a:rPr>
              <a:t>Bremen (Germany)</a:t>
            </a:r>
          </a:p>
          <a:p>
            <a:endParaRPr lang="en-US" altLang="el-GR" b="1" i="1" dirty="0" smtClean="0">
              <a:latin typeface="Times New Roman" panose="02020603050405020304" pitchFamily="18" charset="0"/>
              <a:cs typeface="Times New Roman" panose="02020603050405020304" pitchFamily="18" charset="0"/>
            </a:endParaRPr>
          </a:p>
          <a:p>
            <a:pPr>
              <a:buFont typeface="Wingdings" pitchFamily="2" charset="2"/>
              <a:buChar char="Ø"/>
            </a:pPr>
            <a:r>
              <a:rPr lang="en-US" altLang="el-GR" dirty="0" smtClean="0">
                <a:latin typeface="Times New Roman" panose="02020603050405020304" pitchFamily="18" charset="0"/>
                <a:cs typeface="Times New Roman" panose="02020603050405020304" pitchFamily="18" charset="0"/>
              </a:rPr>
              <a:t>From OSD to GOs</a:t>
            </a:r>
            <a:endParaRPr lang="el-GR" dirty="0">
              <a:latin typeface="Calibri" pitchFamily="34" charset="0"/>
            </a:endParaRPr>
          </a:p>
        </p:txBody>
      </p:sp>
      <p:sp>
        <p:nvSpPr>
          <p:cNvPr id="57349" name="Text Box 22"/>
          <p:cNvSpPr txBox="1">
            <a:spLocks noChangeArrowheads="1"/>
          </p:cNvSpPr>
          <p:nvPr/>
        </p:nvSpPr>
        <p:spPr bwMode="auto">
          <a:xfrm>
            <a:off x="899592" y="3212976"/>
            <a:ext cx="4419600" cy="3231654"/>
          </a:xfrm>
          <a:prstGeom prst="rect">
            <a:avLst/>
          </a:prstGeom>
          <a:noFill/>
          <a:ln w="9525">
            <a:noFill/>
            <a:miter lim="800000"/>
            <a:headEnd/>
            <a:tailEnd/>
          </a:ln>
        </p:spPr>
        <p:txBody>
          <a:bodyPr>
            <a:spAutoFit/>
          </a:bodyPr>
          <a:lstStyle/>
          <a:p>
            <a:r>
              <a:rPr lang="en-US" sz="2400" b="1" dirty="0" err="1" smtClean="0">
                <a:solidFill>
                  <a:srgbClr val="00CC00"/>
                </a:solidFill>
                <a:effectLst>
                  <a:outerShdw blurRad="38100" dist="38100" dir="2700000" algn="tl">
                    <a:srgbClr val="C0C0C0"/>
                  </a:outerShdw>
                </a:effectLst>
                <a:latin typeface="+mn-lt"/>
                <a:cs typeface="Arial" charset="0"/>
              </a:rPr>
              <a:t>SeaBioTech</a:t>
            </a:r>
            <a:r>
              <a:rPr lang="en-US" sz="2400" b="1" dirty="0" smtClean="0">
                <a:solidFill>
                  <a:srgbClr val="00CC00"/>
                </a:solidFill>
                <a:effectLst>
                  <a:outerShdw blurRad="38100" dist="38100" dir="2700000" algn="tl">
                    <a:srgbClr val="C0C0C0"/>
                  </a:outerShdw>
                </a:effectLst>
                <a:latin typeface="+mn-lt"/>
                <a:cs typeface="Arial" charset="0"/>
              </a:rPr>
              <a:t>:</a:t>
            </a:r>
            <a:r>
              <a:rPr lang="en-US" dirty="0" smtClean="0">
                <a:latin typeface="Calibri" pitchFamily="34" charset="0"/>
              </a:rPr>
              <a:t> </a:t>
            </a:r>
            <a:r>
              <a:rPr lang="el-GR" b="1" i="1" dirty="0" err="1">
                <a:latin typeface="Calibri" pitchFamily="34" charset="0"/>
              </a:rPr>
              <a:t>From</a:t>
            </a:r>
            <a:r>
              <a:rPr lang="el-GR" b="1" i="1" dirty="0">
                <a:latin typeface="Calibri" pitchFamily="34" charset="0"/>
              </a:rPr>
              <a:t> </a:t>
            </a:r>
            <a:r>
              <a:rPr lang="el-GR" b="1" i="1" dirty="0" err="1">
                <a:latin typeface="Calibri" pitchFamily="34" charset="0"/>
              </a:rPr>
              <a:t>sea</a:t>
            </a:r>
            <a:r>
              <a:rPr lang="el-GR" b="1" i="1" dirty="0">
                <a:latin typeface="Calibri" pitchFamily="34" charset="0"/>
              </a:rPr>
              <a:t>-</a:t>
            </a:r>
            <a:r>
              <a:rPr lang="el-GR" b="1" i="1" dirty="0" err="1">
                <a:latin typeface="Calibri" pitchFamily="34" charset="0"/>
              </a:rPr>
              <a:t>bed</a:t>
            </a:r>
            <a:r>
              <a:rPr lang="el-GR" b="1" i="1" dirty="0">
                <a:latin typeface="Calibri" pitchFamily="34" charset="0"/>
              </a:rPr>
              <a:t> </a:t>
            </a:r>
            <a:r>
              <a:rPr lang="el-GR" b="1" i="1" dirty="0" err="1">
                <a:latin typeface="Calibri" pitchFamily="34" charset="0"/>
              </a:rPr>
              <a:t>to</a:t>
            </a:r>
            <a:r>
              <a:rPr lang="el-GR" b="1" i="1" dirty="0">
                <a:latin typeface="Calibri" pitchFamily="34" charset="0"/>
              </a:rPr>
              <a:t> </a:t>
            </a:r>
            <a:r>
              <a:rPr lang="el-GR" b="1" i="1" dirty="0" err="1">
                <a:latin typeface="Calibri" pitchFamily="34" charset="0"/>
              </a:rPr>
              <a:t>test</a:t>
            </a:r>
            <a:r>
              <a:rPr lang="el-GR" b="1" i="1" dirty="0">
                <a:latin typeface="Calibri" pitchFamily="34" charset="0"/>
              </a:rPr>
              <a:t>-</a:t>
            </a:r>
            <a:r>
              <a:rPr lang="el-GR" b="1" i="1" dirty="0" err="1">
                <a:latin typeface="Calibri" pitchFamily="34" charset="0"/>
              </a:rPr>
              <a:t>bed</a:t>
            </a:r>
            <a:r>
              <a:rPr lang="el-GR" b="1" i="1" dirty="0">
                <a:latin typeface="Calibri" pitchFamily="34" charset="0"/>
              </a:rPr>
              <a:t>: </a:t>
            </a:r>
            <a:r>
              <a:rPr lang="el-GR" b="1" i="1" dirty="0" err="1">
                <a:latin typeface="Calibri" pitchFamily="34" charset="0"/>
              </a:rPr>
              <a:t>harvesting</a:t>
            </a:r>
            <a:r>
              <a:rPr lang="el-GR" b="1" i="1" dirty="0">
                <a:latin typeface="Calibri" pitchFamily="34" charset="0"/>
              </a:rPr>
              <a:t> </a:t>
            </a:r>
            <a:r>
              <a:rPr lang="el-GR" b="1" i="1" dirty="0" err="1">
                <a:latin typeface="Calibri" pitchFamily="34" charset="0"/>
              </a:rPr>
              <a:t>the</a:t>
            </a:r>
            <a:r>
              <a:rPr lang="el-GR" b="1" i="1" dirty="0">
                <a:latin typeface="Calibri" pitchFamily="34" charset="0"/>
              </a:rPr>
              <a:t> </a:t>
            </a:r>
            <a:r>
              <a:rPr lang="el-GR" b="1" i="1" dirty="0" err="1">
                <a:latin typeface="Calibri" pitchFamily="34" charset="0"/>
              </a:rPr>
              <a:t>potential</a:t>
            </a:r>
            <a:r>
              <a:rPr lang="el-GR" b="1" i="1" dirty="0">
                <a:latin typeface="Calibri" pitchFamily="34" charset="0"/>
              </a:rPr>
              <a:t> </a:t>
            </a:r>
            <a:r>
              <a:rPr lang="el-GR" b="1" i="1" dirty="0" err="1">
                <a:latin typeface="Calibri" pitchFamily="34" charset="0"/>
              </a:rPr>
              <a:t>of</a:t>
            </a:r>
            <a:r>
              <a:rPr lang="el-GR" b="1" i="1" dirty="0">
                <a:latin typeface="Calibri" pitchFamily="34" charset="0"/>
              </a:rPr>
              <a:t> </a:t>
            </a:r>
            <a:r>
              <a:rPr lang="el-GR" b="1" i="1" dirty="0" err="1">
                <a:latin typeface="Calibri" pitchFamily="34" charset="0"/>
              </a:rPr>
              <a:t>marine</a:t>
            </a:r>
            <a:r>
              <a:rPr lang="el-GR" b="1" i="1" dirty="0">
                <a:latin typeface="Calibri" pitchFamily="34" charset="0"/>
              </a:rPr>
              <a:t> </a:t>
            </a:r>
            <a:r>
              <a:rPr lang="el-GR" b="1" i="1" dirty="0" err="1">
                <a:latin typeface="Calibri" pitchFamily="34" charset="0"/>
              </a:rPr>
              <a:t>biodiversity</a:t>
            </a:r>
            <a:r>
              <a:rPr lang="el-GR" b="1" i="1" dirty="0">
                <a:latin typeface="Calibri" pitchFamily="34" charset="0"/>
              </a:rPr>
              <a:t> </a:t>
            </a:r>
            <a:r>
              <a:rPr lang="el-GR" b="1" i="1" dirty="0" err="1">
                <a:latin typeface="Calibri" pitchFamily="34" charset="0"/>
              </a:rPr>
              <a:t>for</a:t>
            </a:r>
            <a:r>
              <a:rPr lang="el-GR" b="1" i="1" dirty="0">
                <a:latin typeface="Calibri" pitchFamily="34" charset="0"/>
              </a:rPr>
              <a:t> </a:t>
            </a:r>
            <a:r>
              <a:rPr lang="el-GR" b="1" i="1" dirty="0" err="1">
                <a:latin typeface="Calibri" pitchFamily="34" charset="0"/>
              </a:rPr>
              <a:t>industrial</a:t>
            </a:r>
            <a:r>
              <a:rPr lang="el-GR" b="1" i="1" dirty="0">
                <a:latin typeface="Calibri" pitchFamily="34" charset="0"/>
              </a:rPr>
              <a:t> </a:t>
            </a:r>
            <a:r>
              <a:rPr lang="el-GR" b="1" i="1" dirty="0" err="1">
                <a:latin typeface="Calibri" pitchFamily="34" charset="0"/>
              </a:rPr>
              <a:t>biotechnology</a:t>
            </a:r>
            <a:endParaRPr lang="en-US" b="1" i="1" dirty="0">
              <a:latin typeface="Calibri" pitchFamily="34" charset="0"/>
            </a:endParaRPr>
          </a:p>
          <a:p>
            <a:r>
              <a:rPr lang="en-US" dirty="0">
                <a:latin typeface="Calibri" pitchFamily="34" charset="0"/>
              </a:rPr>
              <a:t>Metagenomics of extreme environments</a:t>
            </a:r>
          </a:p>
          <a:p>
            <a:r>
              <a:rPr lang="en-US" b="1" dirty="0">
                <a:latin typeface="Calibri" pitchFamily="34" charset="0"/>
              </a:rPr>
              <a:t>~</a:t>
            </a:r>
            <a:r>
              <a:rPr lang="en-US" dirty="0">
                <a:latin typeface="Calibri" pitchFamily="34" charset="0"/>
              </a:rPr>
              <a:t> 600 K</a:t>
            </a:r>
            <a:r>
              <a:rPr lang="el-GR" dirty="0">
                <a:latin typeface="Calibri" pitchFamily="34" charset="0"/>
              </a:rPr>
              <a:t>€</a:t>
            </a:r>
            <a:endParaRPr lang="en-US" b="1" dirty="0">
              <a:latin typeface="Calibri" pitchFamily="34" charset="0"/>
            </a:endParaRPr>
          </a:p>
          <a:p>
            <a:pPr>
              <a:buFont typeface="Wingdings" pitchFamily="2" charset="2"/>
              <a:buChar char="§"/>
            </a:pPr>
            <a:r>
              <a:rPr lang="en-US" dirty="0">
                <a:latin typeface="Calibri" pitchFamily="34" charset="0"/>
              </a:rPr>
              <a:t>14 academic and industrial partners</a:t>
            </a:r>
          </a:p>
          <a:p>
            <a:r>
              <a:rPr lang="en-US" dirty="0">
                <a:latin typeface="Calibri" pitchFamily="34" charset="0"/>
              </a:rPr>
              <a:t>      </a:t>
            </a:r>
            <a:r>
              <a:rPr lang="en-US" dirty="0" smtClean="0">
                <a:latin typeface="Calibri" pitchFamily="34" charset="0"/>
              </a:rPr>
              <a:t>Coordinator: </a:t>
            </a:r>
            <a:r>
              <a:rPr lang="en-US" dirty="0" err="1" smtClean="0">
                <a:latin typeface="Calibri" pitchFamily="34" charset="0"/>
              </a:rPr>
              <a:t>Strathclyde</a:t>
            </a:r>
            <a:r>
              <a:rPr lang="en-US" dirty="0" smtClean="0">
                <a:latin typeface="Calibri" pitchFamily="34" charset="0"/>
              </a:rPr>
              <a:t>  University (UK)</a:t>
            </a:r>
          </a:p>
          <a:p>
            <a:endParaRPr lang="en-US" dirty="0" smtClean="0">
              <a:latin typeface="Calibri" pitchFamily="34" charset="0"/>
            </a:endParaRPr>
          </a:p>
          <a:p>
            <a:pPr>
              <a:buFont typeface="Wingdings" pitchFamily="2" charset="2"/>
              <a:buChar char="Ø"/>
            </a:pPr>
            <a:r>
              <a:rPr lang="en-US" altLang="el-GR" dirty="0" smtClean="0">
                <a:latin typeface="Times New Roman" panose="02020603050405020304" pitchFamily="18" charset="0"/>
                <a:cs typeface="Times New Roman" panose="02020603050405020304" pitchFamily="18" charset="0"/>
              </a:rPr>
              <a:t>Metagenomics of extreme environments &amp; sponge </a:t>
            </a:r>
            <a:r>
              <a:rPr lang="en-US" altLang="el-GR" dirty="0" err="1" smtClean="0">
                <a:latin typeface="Times New Roman" panose="02020603050405020304" pitchFamily="18" charset="0"/>
                <a:cs typeface="Times New Roman" panose="02020603050405020304" pitchFamily="18" charset="0"/>
              </a:rPr>
              <a:t>symbiotes</a:t>
            </a:r>
            <a:endParaRPr lang="en-US" altLang="el-GR" dirty="0" smtClean="0">
              <a:latin typeface="Times New Roman" panose="02020603050405020304" pitchFamily="18" charset="0"/>
              <a:cs typeface="Times New Roman" panose="02020603050405020304" pitchFamily="18" charset="0"/>
            </a:endParaRPr>
          </a:p>
          <a:p>
            <a:pPr>
              <a:buFont typeface="Wingdings" pitchFamily="2" charset="2"/>
              <a:buChar char="Ø"/>
            </a:pPr>
            <a:r>
              <a:rPr lang="en-US" altLang="el-GR" dirty="0" smtClean="0">
                <a:latin typeface="Times New Roman" panose="02020603050405020304" pitchFamily="18" charset="0"/>
                <a:cs typeface="Times New Roman" panose="02020603050405020304" pitchFamily="18" charset="0"/>
              </a:rPr>
              <a:t>Establishment of bacterial collection</a:t>
            </a:r>
            <a:endParaRPr lang="el-GR" dirty="0">
              <a:latin typeface="Calibri" pitchFamily="34" charset="0"/>
            </a:endParaRPr>
          </a:p>
        </p:txBody>
      </p:sp>
      <p:pic>
        <p:nvPicPr>
          <p:cNvPr id="57350" name="Picture 17" descr="http://www.microb3.eu/sites/default/files/images/logos/B3_design2_micro_newB_2_small.jpg"/>
          <p:cNvPicPr>
            <a:picLocks noChangeAspect="1" noChangeArrowheads="1"/>
          </p:cNvPicPr>
          <p:nvPr/>
        </p:nvPicPr>
        <p:blipFill>
          <a:blip r:embed="rId3" cstate="print"/>
          <a:srcRect/>
          <a:stretch>
            <a:fillRect/>
          </a:stretch>
        </p:blipFill>
        <p:spPr bwMode="auto">
          <a:xfrm>
            <a:off x="7164288" y="1412776"/>
            <a:ext cx="1651000" cy="1279525"/>
          </a:xfrm>
          <a:prstGeom prst="rect">
            <a:avLst/>
          </a:prstGeom>
          <a:noFill/>
          <a:ln w="9525">
            <a:noFill/>
            <a:miter lim="800000"/>
            <a:headEnd/>
            <a:tailEnd/>
          </a:ln>
        </p:spPr>
      </p:pic>
      <p:sp>
        <p:nvSpPr>
          <p:cNvPr id="11" name="1 - Τίτλος"/>
          <p:cNvSpPr>
            <a:spLocks noGrp="1"/>
          </p:cNvSpPr>
          <p:nvPr>
            <p:ph type="title"/>
          </p:nvPr>
        </p:nvSpPr>
        <p:spPr>
          <a:xfrm>
            <a:off x="2843808" y="188913"/>
            <a:ext cx="5904905" cy="633412"/>
          </a:xfrm>
        </p:spPr>
        <p:txBody>
          <a:bodyPr/>
          <a:lstStyle/>
          <a:p>
            <a:pPr>
              <a:defRPr/>
            </a:pPr>
            <a:r>
              <a:rPr lang="en-US" altLang="el-GR" sz="2400" dirty="0" smtClean="0">
                <a:latin typeface="Arial" panose="020B0604020202020204" pitchFamily="34" charset="0"/>
                <a:cs typeface="Arial" panose="020B0604020202020204" pitchFamily="34" charset="0"/>
              </a:rPr>
              <a:t>Projects</a:t>
            </a:r>
            <a:endParaRPr lang="el-GR" sz="2400" dirty="0">
              <a:solidFill>
                <a:srgbClr val="000066"/>
              </a:solidFill>
              <a:cs typeface="Arial" pitchFamily="34" charset="0"/>
            </a:endParaRPr>
          </a:p>
        </p:txBody>
      </p:sp>
    </p:spTree>
    <p:extLst>
      <p:ext uri="{BB962C8B-B14F-4D97-AF65-F5344CB8AC3E}">
        <p14:creationId xmlns:p14="http://schemas.microsoft.com/office/powerpoint/2010/main" val="1077712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907704" y="892227"/>
            <a:ext cx="7134453" cy="830997"/>
          </a:xfrm>
          <a:prstGeom prst="rect">
            <a:avLst/>
          </a:prstGeom>
          <a:noFill/>
        </p:spPr>
        <p:txBody>
          <a:bodyPr wrap="square" rtlCol="0">
            <a:spAutoFit/>
          </a:bodyPr>
          <a:lstStyle/>
          <a:p>
            <a:pPr algn="ctr"/>
            <a:r>
              <a:rPr lang="en-US" altLang="el-GR" sz="2400" b="1" dirty="0" smtClean="0">
                <a:solidFill>
                  <a:srgbClr val="00B0F0"/>
                </a:solidFill>
                <a:effectLst>
                  <a:outerShdw blurRad="38100" dist="38100" dir="2700000" algn="tl">
                    <a:srgbClr val="C0C0C0"/>
                  </a:outerShdw>
                </a:effectLst>
                <a:cs typeface="Arial" charset="0"/>
              </a:rPr>
              <a:t>CMBR</a:t>
            </a:r>
            <a:r>
              <a:rPr lang="en-US" altLang="el-GR" sz="2400" b="1" dirty="0">
                <a:solidFill>
                  <a:srgbClr val="00B0F0"/>
                </a:solidFill>
                <a:effectLst>
                  <a:outerShdw blurRad="38100" dist="38100" dir="2700000" algn="tl">
                    <a:srgbClr val="C0C0C0"/>
                  </a:outerShdw>
                </a:effectLst>
                <a:cs typeface="Arial" charset="0"/>
              </a:rPr>
              <a:t>:</a:t>
            </a:r>
            <a:r>
              <a:rPr lang="en-US" altLang="el-GR" sz="2400" b="1" dirty="0">
                <a:solidFill>
                  <a:srgbClr val="00CC00"/>
                </a:solidFill>
                <a:effectLst>
                  <a:outerShdw blurRad="38100" dist="38100" dir="2700000" algn="tl">
                    <a:srgbClr val="C0C0C0"/>
                  </a:outerShdw>
                </a:effectLst>
                <a:cs typeface="Arial" charset="0"/>
              </a:rPr>
              <a:t> </a:t>
            </a:r>
            <a:r>
              <a:rPr lang="en-US" sz="2400" b="1" i="1" dirty="0">
                <a:solidFill>
                  <a:srgbClr val="00B0F0"/>
                </a:solidFill>
                <a:latin typeface="Calibri" pitchFamily="34" charset="0"/>
              </a:rPr>
              <a:t>Centre for the study and sustainable exploitation of Marine Biological Resources</a:t>
            </a:r>
            <a:endParaRPr lang="el-GR" sz="2400" b="1" i="1" dirty="0">
              <a:solidFill>
                <a:srgbClr val="00B0F0"/>
              </a:solidFill>
              <a:latin typeface="Calibri" pitchFamily="34" charset="0"/>
            </a:endParaRPr>
          </a:p>
        </p:txBody>
      </p:sp>
      <p:sp>
        <p:nvSpPr>
          <p:cNvPr id="3" name="Rectangle 2"/>
          <p:cNvSpPr txBox="1">
            <a:spLocks/>
          </p:cNvSpPr>
          <p:nvPr/>
        </p:nvSpPr>
        <p:spPr bwMode="auto">
          <a:xfrm>
            <a:off x="1115616" y="1489142"/>
            <a:ext cx="7055718" cy="633413"/>
          </a:xfrm>
          <a:prstGeom prst="rect">
            <a:avLst/>
          </a:prstGeom>
          <a:noFill/>
          <a:ln w="9525">
            <a:noFill/>
            <a:miter lim="800000"/>
            <a:headEnd/>
            <a:tailEnd/>
          </a:ln>
        </p:spPr>
        <p:txBody>
          <a:bodyPr anchor="ctr"/>
          <a:lstStyle/>
          <a:p>
            <a:pPr algn="r" eaLnBrk="0" hangingPunct="0">
              <a:defRPr/>
            </a:pPr>
            <a:r>
              <a:rPr lang="en-US" sz="2000" b="1" dirty="0">
                <a:solidFill>
                  <a:srgbClr val="000066"/>
                </a:solidFill>
                <a:latin typeface="+mj-lt"/>
                <a:cs typeface="MS PGothic"/>
              </a:rPr>
              <a:t>Greek Roadmap for research infrastructures</a:t>
            </a:r>
            <a:endParaRPr lang="el-GR" sz="2000" b="1" dirty="0">
              <a:solidFill>
                <a:srgbClr val="000066"/>
              </a:solidFill>
              <a:effectLst>
                <a:outerShdw blurRad="38100" dist="38100" dir="2700000" algn="tl">
                  <a:srgbClr val="C0C0C0"/>
                </a:outerShdw>
              </a:effectLst>
              <a:latin typeface="+mj-lt"/>
              <a:cs typeface="+mj-cs"/>
            </a:endParaRPr>
          </a:p>
        </p:txBody>
      </p:sp>
      <p:sp>
        <p:nvSpPr>
          <p:cNvPr id="4" name="8 - TextBox"/>
          <p:cNvSpPr txBox="1">
            <a:spLocks noChangeArrowheads="1"/>
          </p:cNvSpPr>
          <p:nvPr/>
        </p:nvSpPr>
        <p:spPr bwMode="auto">
          <a:xfrm>
            <a:off x="4529682" y="3302310"/>
            <a:ext cx="4298484"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buFont typeface="Wingdings" panose="05000000000000000000" pitchFamily="2" charset="2"/>
              <a:buChar char="§"/>
            </a:pPr>
            <a:r>
              <a:rPr lang="el-GR" altLang="el-GR" dirty="0">
                <a:latin typeface="Calibri" panose="020F0502020204030204" pitchFamily="34" charset="0"/>
              </a:rPr>
              <a:t> </a:t>
            </a:r>
            <a:r>
              <a:rPr lang="en-GB" altLang="el-GR" dirty="0">
                <a:latin typeface="Calibri" panose="020F0502020204030204" pitchFamily="34" charset="0"/>
              </a:rPr>
              <a:t>Multi</a:t>
            </a:r>
            <a:r>
              <a:rPr lang="el-GR" altLang="el-GR" dirty="0">
                <a:latin typeface="Calibri" panose="020F0502020204030204" pitchFamily="34" charset="0"/>
              </a:rPr>
              <a:t>-</a:t>
            </a:r>
            <a:r>
              <a:rPr lang="en-GB" altLang="el-GR" dirty="0">
                <a:latin typeface="Calibri" panose="020F0502020204030204" pitchFamily="34" charset="0"/>
              </a:rPr>
              <a:t>use Offshore Sea Platform</a:t>
            </a:r>
          </a:p>
          <a:p>
            <a:pPr eaLnBrk="1" hangingPunct="1">
              <a:buFont typeface="Wingdings" panose="05000000000000000000" pitchFamily="2" charset="2"/>
              <a:buChar char="§"/>
            </a:pPr>
            <a:r>
              <a:rPr lang="el-GR" altLang="el-GR" dirty="0">
                <a:latin typeface="Calibri" panose="020F0502020204030204" pitchFamily="34" charset="0"/>
              </a:rPr>
              <a:t> </a:t>
            </a:r>
            <a:r>
              <a:rPr lang="en-GB" altLang="el-GR" dirty="0">
                <a:latin typeface="Calibri" panose="020F0502020204030204" pitchFamily="34" charset="0"/>
              </a:rPr>
              <a:t>Genomic Observatories</a:t>
            </a:r>
          </a:p>
          <a:p>
            <a:pPr eaLnBrk="1" hangingPunct="1">
              <a:buFont typeface="Wingdings" panose="05000000000000000000" pitchFamily="2" charset="2"/>
              <a:buChar char="§"/>
            </a:pPr>
            <a:r>
              <a:rPr lang="el-GR" altLang="el-GR" dirty="0">
                <a:latin typeface="Calibri" panose="020F0502020204030204" pitchFamily="34" charset="0"/>
              </a:rPr>
              <a:t> </a:t>
            </a:r>
            <a:r>
              <a:rPr lang="en-GB" altLang="el-GR" dirty="0">
                <a:latin typeface="Calibri" panose="020F0502020204030204" pitchFamily="34" charset="0"/>
              </a:rPr>
              <a:t>Facilities for biotechnological applications </a:t>
            </a:r>
          </a:p>
          <a:p>
            <a:pPr eaLnBrk="1" hangingPunct="1">
              <a:buFont typeface="Wingdings" panose="05000000000000000000" pitchFamily="2" charset="2"/>
              <a:buChar char="§"/>
            </a:pPr>
            <a:r>
              <a:rPr lang="el-GR" altLang="el-GR" dirty="0">
                <a:latin typeface="Calibri" panose="020F0502020204030204" pitchFamily="34" charset="0"/>
              </a:rPr>
              <a:t> </a:t>
            </a:r>
            <a:r>
              <a:rPr lang="en-GB" altLang="el-GR" dirty="0">
                <a:latin typeface="Calibri" panose="020F0502020204030204" pitchFamily="34" charset="0"/>
              </a:rPr>
              <a:t>Energy-efficient computing centre</a:t>
            </a:r>
          </a:p>
          <a:p>
            <a:pPr eaLnBrk="1" hangingPunct="1">
              <a:buFont typeface="Wingdings" panose="05000000000000000000" pitchFamily="2" charset="2"/>
              <a:buChar char="§"/>
            </a:pPr>
            <a:r>
              <a:rPr lang="el-GR" altLang="el-GR" dirty="0">
                <a:latin typeface="Calibri" panose="020F0502020204030204" pitchFamily="34" charset="0"/>
              </a:rPr>
              <a:t> </a:t>
            </a:r>
            <a:r>
              <a:rPr lang="en-GB" altLang="el-GR" dirty="0">
                <a:latin typeface="Calibri" panose="020F0502020204030204" pitchFamily="34" charset="0"/>
              </a:rPr>
              <a:t>Mesocosms</a:t>
            </a:r>
          </a:p>
          <a:p>
            <a:pPr eaLnBrk="1" hangingPunct="1">
              <a:buFont typeface="Wingdings" panose="05000000000000000000" pitchFamily="2" charset="2"/>
              <a:buChar char="§"/>
            </a:pPr>
            <a:endParaRPr lang="en-GB" altLang="el-GR" dirty="0">
              <a:latin typeface="Calibri" panose="020F0502020204030204" pitchFamily="34" charset="0"/>
            </a:endParaRPr>
          </a:p>
          <a:p>
            <a:pPr eaLnBrk="1" hangingPunct="1">
              <a:buFont typeface="Wingdings" pitchFamily="2" charset="2"/>
              <a:buChar char="Ø"/>
            </a:pPr>
            <a:r>
              <a:rPr lang="en-US" altLang="el-GR" b="1" i="1" dirty="0">
                <a:latin typeface="Times New Roman" panose="02020603050405020304" pitchFamily="18" charset="0"/>
                <a:cs typeface="Times New Roman" panose="02020603050405020304" pitchFamily="18" charset="0"/>
              </a:rPr>
              <a:t> Duration: </a:t>
            </a:r>
            <a:r>
              <a:rPr lang="en-US" altLang="el-GR" b="1" i="1" dirty="0" smtClean="0">
                <a:latin typeface="Times New Roman" panose="02020603050405020304" pitchFamily="18" charset="0"/>
                <a:cs typeface="Times New Roman" panose="02020603050405020304" pitchFamily="18" charset="0"/>
              </a:rPr>
              <a:t>2017-2020</a:t>
            </a:r>
            <a:endParaRPr lang="en-US" altLang="el-GR" b="1" i="1" dirty="0">
              <a:latin typeface="Times New Roman" panose="02020603050405020304" pitchFamily="18" charset="0"/>
              <a:cs typeface="Times New Roman" panose="02020603050405020304" pitchFamily="18" charset="0"/>
            </a:endParaRPr>
          </a:p>
          <a:p>
            <a:pPr eaLnBrk="1" hangingPunct="1">
              <a:buFont typeface="Wingdings" panose="05000000000000000000" pitchFamily="2" charset="2"/>
              <a:buChar char="§"/>
            </a:pPr>
            <a:endParaRPr lang="el-GR" altLang="el-GR" dirty="0">
              <a:latin typeface="Calibri" panose="020F0502020204030204" pitchFamily="34" charset="0"/>
            </a:endParaRPr>
          </a:p>
        </p:txBody>
      </p:sp>
      <p:pic>
        <p:nvPicPr>
          <p:cNvPr id="5" name="Picture 2"/>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725741" y="2015613"/>
            <a:ext cx="2878868" cy="4547450"/>
          </a:xfrm>
          <a:prstGeom prst="rect">
            <a:avLst/>
          </a:prstGeom>
          <a:noFill/>
          <a:ln w="9525">
            <a:noFill/>
            <a:miter lim="800000"/>
            <a:headEnd/>
            <a:tailEnd/>
          </a:ln>
        </p:spPr>
      </p:pic>
      <p:sp>
        <p:nvSpPr>
          <p:cNvPr id="6" name="TextBox 5"/>
          <p:cNvSpPr txBox="1"/>
          <p:nvPr/>
        </p:nvSpPr>
        <p:spPr>
          <a:xfrm>
            <a:off x="4932040" y="2636912"/>
            <a:ext cx="1742785" cy="369332"/>
          </a:xfrm>
          <a:prstGeom prst="rect">
            <a:avLst/>
          </a:prstGeom>
          <a:noFill/>
        </p:spPr>
        <p:txBody>
          <a:bodyPr wrap="none" rtlCol="0">
            <a:spAutoFit/>
          </a:bodyPr>
          <a:lstStyle/>
          <a:p>
            <a:pPr marL="285750" indent="-285750">
              <a:buFont typeface="Wingdings" charset="2"/>
              <a:buChar char="Ø"/>
            </a:pPr>
            <a:r>
              <a:rPr lang="en-US" smtClean="0">
                <a:solidFill>
                  <a:srgbClr val="00B0F0"/>
                </a:solidFill>
              </a:rPr>
              <a:t>Blue Growth</a:t>
            </a:r>
            <a:endParaRPr lang="en-US">
              <a:solidFill>
                <a:srgbClr val="00B0F0"/>
              </a:solidFill>
            </a:endParaRPr>
          </a:p>
        </p:txBody>
      </p:sp>
      <p:sp>
        <p:nvSpPr>
          <p:cNvPr id="7" name="TextBox 6"/>
          <p:cNvSpPr txBox="1"/>
          <p:nvPr/>
        </p:nvSpPr>
        <p:spPr>
          <a:xfrm>
            <a:off x="6674825" y="305024"/>
            <a:ext cx="1088760" cy="523220"/>
          </a:xfrm>
          <a:prstGeom prst="rect">
            <a:avLst/>
          </a:prstGeom>
          <a:noFill/>
        </p:spPr>
        <p:txBody>
          <a:bodyPr wrap="none" rtlCol="0">
            <a:spAutoFit/>
          </a:bodyPr>
          <a:lstStyle/>
          <a:p>
            <a:r>
              <a:rPr lang="en-US" sz="2800" b="1" i="1" dirty="0">
                <a:solidFill>
                  <a:srgbClr val="00CC00"/>
                </a:solidFill>
                <a:latin typeface="Calibri" panose="020F0502020204030204" pitchFamily="34" charset="0"/>
                <a:ea typeface="MS Mincho" pitchFamily="49" charset="-128"/>
              </a:rPr>
              <a:t>CMBR</a:t>
            </a:r>
            <a:endParaRPr lang="en-US" sz="2800" b="1" i="1" dirty="0">
              <a:solidFill>
                <a:srgbClr val="00CC00"/>
              </a:solidFill>
              <a:latin typeface="Calibri" panose="020F0502020204030204" pitchFamily="34" charset="0"/>
              <a:ea typeface="MS Mincho" pitchFamily="49" charset="-128"/>
            </a:endParaRPr>
          </a:p>
        </p:txBody>
      </p:sp>
    </p:spTree>
    <p:extLst>
      <p:ext uri="{BB962C8B-B14F-4D97-AF65-F5344CB8AC3E}">
        <p14:creationId xmlns:p14="http://schemas.microsoft.com/office/powerpoint/2010/main" val="14933141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7583" y="1074670"/>
            <a:ext cx="7991963" cy="5632311"/>
          </a:xfrm>
          <a:prstGeom prst="rect">
            <a:avLst/>
          </a:prstGeom>
        </p:spPr>
        <p:txBody>
          <a:bodyPr wrap="square">
            <a:spAutoFit/>
          </a:bodyPr>
          <a:lstStyle/>
          <a:p>
            <a:r>
              <a:rPr lang="el-GR" dirty="0"/>
              <a:t> </a:t>
            </a:r>
            <a:r>
              <a:rPr lang="en-US" dirty="0" smtClean="0"/>
              <a:t>The facility:</a:t>
            </a:r>
          </a:p>
          <a:p>
            <a:endParaRPr lang="en-US" dirty="0" smtClean="0"/>
          </a:p>
          <a:p>
            <a:r>
              <a:rPr lang="en-US" dirty="0" smtClean="0">
                <a:solidFill>
                  <a:srgbClr val="00B0F0"/>
                </a:solidFill>
              </a:rPr>
              <a:t>Next Generation Sequencing platform (</a:t>
            </a:r>
            <a:r>
              <a:rPr lang="en-US" dirty="0">
                <a:solidFill>
                  <a:srgbClr val="00B0F0"/>
                </a:solidFill>
              </a:rPr>
              <a:t>Illumina, Ion Proton, Oxford </a:t>
            </a:r>
            <a:r>
              <a:rPr lang="en-US" dirty="0" err="1">
                <a:solidFill>
                  <a:srgbClr val="00B0F0"/>
                </a:solidFill>
              </a:rPr>
              <a:t>Nanopore</a:t>
            </a:r>
            <a:r>
              <a:rPr lang="en-US" dirty="0" smtClean="0">
                <a:solidFill>
                  <a:srgbClr val="00B0F0"/>
                </a:solidFill>
              </a:rPr>
              <a:t>)</a:t>
            </a:r>
            <a:r>
              <a:rPr lang="en-US" dirty="0" smtClean="0"/>
              <a:t>: IMBBC-HCMR, IMBB -FORTH</a:t>
            </a:r>
          </a:p>
          <a:p>
            <a:r>
              <a:rPr lang="en-US" dirty="0" smtClean="0">
                <a:solidFill>
                  <a:srgbClr val="00B0F0"/>
                </a:solidFill>
              </a:rPr>
              <a:t>Proteomics facility</a:t>
            </a:r>
            <a:r>
              <a:rPr lang="en-US" dirty="0" smtClean="0"/>
              <a:t>: IMBB-FORTH</a:t>
            </a:r>
          </a:p>
          <a:p>
            <a:r>
              <a:rPr lang="en-US" dirty="0" smtClean="0">
                <a:solidFill>
                  <a:srgbClr val="00B0F0"/>
                </a:solidFill>
              </a:rPr>
              <a:t>Metabolomics Facility</a:t>
            </a:r>
            <a:r>
              <a:rPr lang="en-US" dirty="0" smtClean="0"/>
              <a:t>: Univ. of Athens - School of Pharmacy, IMBBC-HCMR</a:t>
            </a:r>
          </a:p>
          <a:p>
            <a:r>
              <a:rPr lang="en-US" dirty="0" smtClean="0">
                <a:solidFill>
                  <a:srgbClr val="00B0F0"/>
                </a:solidFill>
              </a:rPr>
              <a:t>Metabolic engineering in heterologous vectors: </a:t>
            </a:r>
            <a:r>
              <a:rPr lang="en-US" dirty="0" err="1" smtClean="0"/>
              <a:t>UoC</a:t>
            </a:r>
            <a:r>
              <a:rPr lang="en-US" dirty="0" smtClean="0"/>
              <a:t>,</a:t>
            </a:r>
            <a:r>
              <a:rPr lang="en-US" dirty="0" smtClean="0">
                <a:solidFill>
                  <a:srgbClr val="00B0F0"/>
                </a:solidFill>
              </a:rPr>
              <a:t> </a:t>
            </a:r>
            <a:r>
              <a:rPr lang="en-US" dirty="0" smtClean="0"/>
              <a:t>Medical School </a:t>
            </a:r>
          </a:p>
          <a:p>
            <a:r>
              <a:rPr lang="en-US" dirty="0" smtClean="0">
                <a:solidFill>
                  <a:srgbClr val="00B0F0"/>
                </a:solidFill>
              </a:rPr>
              <a:t>Bioassays (antimicrobial, anticancer, anti-inflammatory, anti-oxidant assays)</a:t>
            </a:r>
            <a:r>
              <a:rPr lang="en-US" dirty="0" smtClean="0"/>
              <a:t>: </a:t>
            </a:r>
            <a:r>
              <a:rPr lang="en-US" dirty="0" err="1" smtClean="0"/>
              <a:t>UoC</a:t>
            </a:r>
            <a:r>
              <a:rPr lang="en-US" dirty="0" smtClean="0"/>
              <a:t>,</a:t>
            </a:r>
            <a:r>
              <a:rPr lang="en-US" dirty="0" smtClean="0">
                <a:solidFill>
                  <a:srgbClr val="00B0F0"/>
                </a:solidFill>
              </a:rPr>
              <a:t> </a:t>
            </a:r>
            <a:r>
              <a:rPr lang="en-US" dirty="0"/>
              <a:t>Medical School </a:t>
            </a:r>
            <a:endParaRPr lang="en-US" dirty="0" smtClean="0"/>
          </a:p>
          <a:p>
            <a:r>
              <a:rPr lang="en-US" dirty="0" smtClean="0">
                <a:solidFill>
                  <a:srgbClr val="00B0F0"/>
                </a:solidFill>
              </a:rPr>
              <a:t>Bioinformatics</a:t>
            </a:r>
            <a:r>
              <a:rPr lang="en-US" dirty="0" smtClean="0"/>
              <a:t>: IMBBC-HCMR, IMBB-FORTH</a:t>
            </a:r>
            <a:endParaRPr lang="en-US" dirty="0"/>
          </a:p>
          <a:p>
            <a:r>
              <a:rPr lang="en-US" dirty="0" smtClean="0">
                <a:solidFill>
                  <a:srgbClr val="00B0F0"/>
                </a:solidFill>
              </a:rPr>
              <a:t>Bioreactors</a:t>
            </a:r>
            <a:r>
              <a:rPr lang="en-US" dirty="0" smtClean="0"/>
              <a:t>: IMBBC/HCMR, IMBB-FORTH</a:t>
            </a:r>
          </a:p>
          <a:p>
            <a:r>
              <a:rPr lang="en-US" dirty="0" smtClean="0">
                <a:solidFill>
                  <a:srgbClr val="00B0F0"/>
                </a:solidFill>
              </a:rPr>
              <a:t>Highthroughput real time monitoring of strain growth</a:t>
            </a:r>
            <a:r>
              <a:rPr lang="en-US" dirty="0" smtClean="0"/>
              <a:t>: IMBBC-HCMR</a:t>
            </a:r>
          </a:p>
          <a:p>
            <a:endParaRPr lang="en-US" dirty="0"/>
          </a:p>
          <a:p>
            <a:pPr>
              <a:buFont typeface="Wingdings" pitchFamily="2" charset="2"/>
              <a:buChar char="Ø"/>
            </a:pPr>
            <a:r>
              <a:rPr lang="en-US" dirty="0" smtClean="0"/>
              <a:t>The platform will be optimized for producing systems-biology destined data on cultivable strains, and –omics data on environmental samples</a:t>
            </a:r>
          </a:p>
          <a:p>
            <a:pPr>
              <a:buFont typeface="Wingdings" pitchFamily="2" charset="2"/>
              <a:buChar char="Ø"/>
            </a:pPr>
            <a:endParaRPr lang="en-US" dirty="0" smtClean="0"/>
          </a:p>
          <a:p>
            <a:pPr>
              <a:buFont typeface="Wingdings" pitchFamily="2" charset="2"/>
              <a:buChar char="Ø"/>
            </a:pPr>
            <a:r>
              <a:rPr lang="en-US" dirty="0" smtClean="0"/>
              <a:t>Main targets: bacteria and eukaryotic microbes</a:t>
            </a:r>
            <a:endParaRPr lang="en-US" dirty="0"/>
          </a:p>
          <a:p>
            <a:pPr>
              <a:buFont typeface="Wingdings" pitchFamily="2" charset="2"/>
              <a:buChar char="Ø"/>
            </a:pPr>
            <a:endParaRPr lang="en-US" dirty="0" smtClean="0"/>
          </a:p>
          <a:p>
            <a:pPr>
              <a:buFont typeface="Wingdings" pitchFamily="2" charset="2"/>
              <a:buChar char="Ø"/>
            </a:pPr>
            <a:r>
              <a:rPr lang="en-US" dirty="0" smtClean="0"/>
              <a:t>Links to ELIXIR Marine Use Case</a:t>
            </a:r>
          </a:p>
          <a:p>
            <a:endParaRPr lang="en-US" dirty="0"/>
          </a:p>
        </p:txBody>
      </p:sp>
      <p:sp>
        <p:nvSpPr>
          <p:cNvPr id="3" name="Titel 2"/>
          <p:cNvSpPr txBox="1">
            <a:spLocks/>
          </p:cNvSpPr>
          <p:nvPr/>
        </p:nvSpPr>
        <p:spPr>
          <a:xfrm>
            <a:off x="4283968" y="274638"/>
            <a:ext cx="4402832" cy="800032"/>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800" b="1" i="1" dirty="0">
                <a:solidFill>
                  <a:srgbClr val="00CC00"/>
                </a:solidFill>
                <a:latin typeface="Calibri" panose="020F0502020204030204" pitchFamily="34" charset="0"/>
                <a:ea typeface="MS Mincho" pitchFamily="49" charset="-128"/>
                <a:cs typeface="+mn-cs"/>
              </a:rPr>
              <a:t>CMBR – omics platform</a:t>
            </a:r>
            <a:endParaRPr lang="en-GB" sz="2800" b="1" i="1" dirty="0">
              <a:solidFill>
                <a:srgbClr val="00CC00"/>
              </a:solidFill>
              <a:latin typeface="Calibri" panose="020F0502020204030204" pitchFamily="34" charset="0"/>
              <a:ea typeface="MS Mincho" pitchFamily="49" charset="-128"/>
              <a:cs typeface="+mn-cs"/>
            </a:endParaRPr>
          </a:p>
        </p:txBody>
      </p:sp>
    </p:spTree>
    <p:extLst>
      <p:ext uri="{BB962C8B-B14F-4D97-AF65-F5344CB8AC3E}">
        <p14:creationId xmlns:p14="http://schemas.microsoft.com/office/powerpoint/2010/main" val="4889147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5 - Θέση αριθμού διαφάνειας"/>
          <p:cNvSpPr>
            <a:spLocks noGrp="1"/>
          </p:cNvSpPr>
          <p:nvPr>
            <p:ph type="sldNum" sz="quarter" idx="12"/>
          </p:nvPr>
        </p:nvSpPr>
        <p:spPr bwMode="auto">
          <a:noFill/>
          <a:ln>
            <a:miter lim="800000"/>
            <a:headEnd/>
            <a:tailEnd/>
          </a:ln>
        </p:spPr>
        <p:txBody>
          <a:bodyPr/>
          <a:lstStyle/>
          <a:p>
            <a:fld id="{42C643CA-FB0B-437C-9C27-3C8F4A15B255}" type="slidenum">
              <a:rPr lang="el-GR" smtClean="0"/>
              <a:pPr/>
              <a:t>25</a:t>
            </a:fld>
            <a:endParaRPr lang="el-GR" smtClean="0"/>
          </a:p>
        </p:txBody>
      </p:sp>
      <p:sp>
        <p:nvSpPr>
          <p:cNvPr id="5" name="Rectangle 4"/>
          <p:cNvSpPr/>
          <p:nvPr/>
        </p:nvSpPr>
        <p:spPr>
          <a:xfrm>
            <a:off x="1115616" y="980728"/>
            <a:ext cx="7776864" cy="4647426"/>
          </a:xfrm>
          <a:prstGeom prst="rect">
            <a:avLst/>
          </a:prstGeom>
        </p:spPr>
        <p:txBody>
          <a:bodyPr wrap="square">
            <a:spAutoFit/>
          </a:bodyPr>
          <a:lstStyle/>
          <a:p>
            <a:pPr>
              <a:spcAft>
                <a:spcPts val="0"/>
              </a:spcAft>
            </a:pPr>
            <a:r>
              <a:rPr lang="en-US" sz="2400" dirty="0">
                <a:latin typeface="+mn-lt"/>
                <a:ea typeface="Times New Roman" charset="0"/>
                <a:cs typeface="Times New Roman" charset="0"/>
              </a:rPr>
              <a:t> </a:t>
            </a:r>
            <a:endParaRPr lang="en-GB" sz="2400" dirty="0">
              <a:latin typeface="+mn-lt"/>
              <a:ea typeface="ＭＳ 明朝" charset="-128"/>
              <a:cs typeface="Times New Roman" charset="0"/>
            </a:endParaRPr>
          </a:p>
          <a:p>
            <a:pPr>
              <a:spcAft>
                <a:spcPts val="0"/>
              </a:spcAft>
            </a:pPr>
            <a:r>
              <a:rPr lang="en-US" sz="2800" b="1" dirty="0" smtClean="0">
                <a:solidFill>
                  <a:srgbClr val="00B0F0"/>
                </a:solidFill>
                <a:latin typeface="+mn-lt"/>
                <a:ea typeface="Times New Roman" charset="0"/>
                <a:cs typeface="Times New Roman" charset="0"/>
              </a:rPr>
              <a:t>9 training </a:t>
            </a:r>
            <a:r>
              <a:rPr lang="en-US" sz="2800" b="1" dirty="0">
                <a:solidFill>
                  <a:srgbClr val="00B0F0"/>
                </a:solidFill>
                <a:latin typeface="+mn-lt"/>
                <a:ea typeface="Times New Roman" charset="0"/>
                <a:cs typeface="Times New Roman" charset="0"/>
              </a:rPr>
              <a:t>courses</a:t>
            </a:r>
            <a:r>
              <a:rPr lang="en-US" sz="2800" b="1">
                <a:solidFill>
                  <a:srgbClr val="00B0F0"/>
                </a:solidFill>
                <a:latin typeface="+mn-lt"/>
                <a:ea typeface="Times New Roman" charset="0"/>
                <a:cs typeface="Times New Roman" charset="0"/>
              </a:rPr>
              <a:t>/ </a:t>
            </a:r>
            <a:r>
              <a:rPr lang="en-US" sz="2800" b="1" smtClean="0">
                <a:solidFill>
                  <a:srgbClr val="00B0F0"/>
                </a:solidFill>
                <a:latin typeface="+mn-lt"/>
                <a:ea typeface="Times New Roman" charset="0"/>
                <a:cs typeface="Times New Roman" charset="0"/>
              </a:rPr>
              <a:t>year,</a:t>
            </a:r>
            <a:r>
              <a:rPr lang="en-US" sz="2800" smtClean="0">
                <a:solidFill>
                  <a:srgbClr val="00B0F0"/>
                </a:solidFill>
                <a:latin typeface="+mn-lt"/>
                <a:ea typeface="Times New Roman" charset="0"/>
                <a:cs typeface="Times New Roman" charset="0"/>
              </a:rPr>
              <a:t> </a:t>
            </a:r>
            <a:r>
              <a:rPr lang="en-US" sz="2800" dirty="0">
                <a:solidFill>
                  <a:srgbClr val="00B0F0"/>
                </a:solidFill>
                <a:latin typeface="+mn-lt"/>
                <a:ea typeface="Times New Roman" charset="0"/>
                <a:cs typeface="Times New Roman" charset="0"/>
              </a:rPr>
              <a:t>including at least one  </a:t>
            </a:r>
            <a:r>
              <a:rPr lang="en-US" sz="2800" dirty="0" smtClean="0">
                <a:solidFill>
                  <a:srgbClr val="00B0F0"/>
                </a:solidFill>
                <a:latin typeface="+mn-lt"/>
                <a:ea typeface="Times New Roman" charset="0"/>
                <a:cs typeface="Times New Roman" charset="0"/>
              </a:rPr>
              <a:t>2-week </a:t>
            </a:r>
            <a:r>
              <a:rPr lang="en-US" sz="2800" dirty="0">
                <a:solidFill>
                  <a:srgbClr val="00B0F0"/>
                </a:solidFill>
                <a:latin typeface="+mn-lt"/>
                <a:ea typeface="Times New Roman" charset="0"/>
                <a:cs typeface="Times New Roman" charset="0"/>
              </a:rPr>
              <a:t>summer </a:t>
            </a:r>
            <a:r>
              <a:rPr lang="en-US" sz="2800" dirty="0" smtClean="0">
                <a:solidFill>
                  <a:srgbClr val="00B0F0"/>
                </a:solidFill>
                <a:latin typeface="+mn-lt"/>
                <a:ea typeface="Times New Roman" charset="0"/>
                <a:cs typeface="Times New Roman" charset="0"/>
              </a:rPr>
              <a:t>school</a:t>
            </a:r>
            <a:endParaRPr lang="en-US" sz="2400" dirty="0">
              <a:solidFill>
                <a:srgbClr val="000000"/>
              </a:solidFill>
              <a:latin typeface="+mn-lt"/>
              <a:ea typeface="Times New Roman" charset="0"/>
              <a:cs typeface="Times New Roman" charset="0"/>
            </a:endParaRPr>
          </a:p>
          <a:p>
            <a:pPr marL="342900" indent="-342900">
              <a:buFont typeface="Wingdings" charset="2"/>
              <a:buChar char="Ø"/>
            </a:pPr>
            <a:r>
              <a:rPr lang="en-US" sz="2400" dirty="0" smtClean="0">
                <a:latin typeface="+mn-lt"/>
              </a:rPr>
              <a:t>EMBO Practical </a:t>
            </a:r>
            <a:r>
              <a:rPr lang="en-US" sz="2400" dirty="0">
                <a:latin typeface="+mn-lt"/>
              </a:rPr>
              <a:t>Course </a:t>
            </a:r>
            <a:r>
              <a:rPr lang="en-US" sz="2400" dirty="0" smtClean="0">
                <a:latin typeface="+mn-lt"/>
              </a:rPr>
              <a:t>“</a:t>
            </a:r>
            <a:r>
              <a:rPr lang="en-US" sz="2400" i="1" dirty="0" smtClean="0">
                <a:latin typeface="+mn-lt"/>
              </a:rPr>
              <a:t>Computational </a:t>
            </a:r>
            <a:r>
              <a:rPr lang="en-US" sz="2400" i="1" dirty="0">
                <a:latin typeface="+mn-lt"/>
              </a:rPr>
              <a:t>molecular </a:t>
            </a:r>
            <a:r>
              <a:rPr lang="en-US" sz="2400" i="1" dirty="0" smtClean="0">
                <a:latin typeface="+mn-lt"/>
              </a:rPr>
              <a:t>evolution</a:t>
            </a:r>
            <a:r>
              <a:rPr lang="en-US" sz="2400" dirty="0" smtClean="0">
                <a:latin typeface="+mn-lt"/>
              </a:rPr>
              <a:t>” (COME)</a:t>
            </a:r>
            <a:endParaRPr lang="en-US" sz="2400" dirty="0">
              <a:latin typeface="+mn-lt"/>
            </a:endParaRPr>
          </a:p>
          <a:p>
            <a:pPr>
              <a:spcAft>
                <a:spcPts val="0"/>
              </a:spcAft>
            </a:pPr>
            <a:r>
              <a:rPr lang="en-US" sz="2400" dirty="0" smtClean="0">
                <a:solidFill>
                  <a:srgbClr val="000000"/>
                </a:solidFill>
                <a:latin typeface="+mn-lt"/>
                <a:ea typeface="Times New Roman" charset="0"/>
                <a:cs typeface="Times New Roman" charset="0"/>
              </a:rPr>
              <a:t>     Every two years in Crete, alternating with </a:t>
            </a:r>
            <a:r>
              <a:rPr lang="en-US" sz="2400" dirty="0" err="1" smtClean="0">
                <a:solidFill>
                  <a:srgbClr val="000000"/>
                </a:solidFill>
                <a:latin typeface="+mn-lt"/>
                <a:ea typeface="Times New Roman" charset="0"/>
                <a:cs typeface="Times New Roman" charset="0"/>
              </a:rPr>
              <a:t>Hinxton</a:t>
            </a:r>
            <a:r>
              <a:rPr lang="en-US" sz="2400" dirty="0" smtClean="0">
                <a:solidFill>
                  <a:srgbClr val="000000"/>
                </a:solidFill>
                <a:latin typeface="+mn-lt"/>
                <a:ea typeface="Times New Roman" charset="0"/>
                <a:cs typeface="Times New Roman" charset="0"/>
              </a:rPr>
              <a:t>, </a:t>
            </a:r>
          </a:p>
          <a:p>
            <a:pPr>
              <a:spcAft>
                <a:spcPts val="0"/>
              </a:spcAft>
            </a:pPr>
            <a:r>
              <a:rPr lang="en-US" sz="2400" dirty="0" smtClean="0">
                <a:solidFill>
                  <a:srgbClr val="000000"/>
                </a:solidFill>
                <a:latin typeface="+mn-lt"/>
                <a:ea typeface="Times New Roman" charset="0"/>
                <a:cs typeface="Times New Roman" charset="0"/>
              </a:rPr>
              <a:t>     Cambridge, UK</a:t>
            </a:r>
          </a:p>
          <a:p>
            <a:pPr marL="342900" indent="-342900">
              <a:spcAft>
                <a:spcPts val="0"/>
              </a:spcAft>
              <a:buFont typeface="Wingdings" charset="2"/>
              <a:buChar char="Ø"/>
            </a:pPr>
            <a:r>
              <a:rPr lang="en-US" sz="2400" dirty="0" err="1" smtClean="0">
                <a:solidFill>
                  <a:srgbClr val="000000"/>
                </a:solidFill>
                <a:latin typeface="+mn-lt"/>
                <a:ea typeface="Times New Roman" charset="0"/>
                <a:cs typeface="Times New Roman" charset="0"/>
              </a:rPr>
              <a:t>CreteIDEA</a:t>
            </a:r>
            <a:r>
              <a:rPr lang="en-US" sz="2400" dirty="0" smtClean="0">
                <a:solidFill>
                  <a:srgbClr val="000000"/>
                </a:solidFill>
                <a:latin typeface="+mn-lt"/>
                <a:ea typeface="Times New Roman" charset="0"/>
                <a:cs typeface="Times New Roman" charset="0"/>
              </a:rPr>
              <a:t> collaborative </a:t>
            </a:r>
            <a:r>
              <a:rPr lang="en-US" sz="2400" dirty="0">
                <a:solidFill>
                  <a:srgbClr val="000000"/>
                </a:solidFill>
                <a:latin typeface="+mn-lt"/>
                <a:ea typeface="Times New Roman" charset="0"/>
                <a:cs typeface="Times New Roman" charset="0"/>
              </a:rPr>
              <a:t>workshop</a:t>
            </a:r>
            <a:endParaRPr lang="en-GB" sz="2400" dirty="0">
              <a:latin typeface="+mn-lt"/>
              <a:ea typeface="ＭＳ 明朝" charset="-128"/>
              <a:cs typeface="Times New Roman" charset="0"/>
            </a:endParaRPr>
          </a:p>
          <a:p>
            <a:pPr marL="342900" indent="-342900">
              <a:spcAft>
                <a:spcPts val="0"/>
              </a:spcAft>
              <a:buFont typeface="Wingdings" charset="2"/>
              <a:buChar char="Ø"/>
            </a:pPr>
            <a:r>
              <a:rPr lang="en-US" sz="2400" dirty="0">
                <a:solidFill>
                  <a:srgbClr val="000000"/>
                </a:solidFill>
                <a:latin typeface="+mn-lt"/>
                <a:ea typeface="ＭＳ 明朝" charset="-128"/>
                <a:cs typeface="Times New Roman" charset="0"/>
              </a:rPr>
              <a:t>EMDONET </a:t>
            </a:r>
            <a:r>
              <a:rPr lang="en-US" sz="2400" dirty="0" smtClean="0">
                <a:solidFill>
                  <a:srgbClr val="000000"/>
                </a:solidFill>
                <a:latin typeface="+mn-lt"/>
                <a:ea typeface="ＭＳ 明朝" charset="-128"/>
                <a:cs typeface="Times New Roman" charset="0"/>
              </a:rPr>
              <a:t>WS’s</a:t>
            </a:r>
          </a:p>
          <a:p>
            <a:pPr marL="342900" indent="-342900">
              <a:spcAft>
                <a:spcPts val="0"/>
              </a:spcAft>
              <a:buFont typeface="Wingdings" charset="2"/>
              <a:buChar char="Ø"/>
            </a:pPr>
            <a:r>
              <a:rPr lang="en-US" sz="2400" dirty="0" smtClean="0">
                <a:solidFill>
                  <a:srgbClr val="000000"/>
                </a:solidFill>
                <a:latin typeface="+mn-lt"/>
                <a:ea typeface="ＭＳ 明朝" charset="-128"/>
                <a:cs typeface="Times New Roman" charset="0"/>
              </a:rPr>
              <a:t>GSC18 meeting </a:t>
            </a:r>
          </a:p>
          <a:p>
            <a:pPr marL="342900" indent="-342900">
              <a:spcAft>
                <a:spcPts val="0"/>
              </a:spcAft>
              <a:buFont typeface="Wingdings" charset="2"/>
              <a:buChar char="Ø"/>
            </a:pPr>
            <a:r>
              <a:rPr lang="en-US" sz="2400" dirty="0" smtClean="0">
                <a:solidFill>
                  <a:srgbClr val="000000"/>
                </a:solidFill>
                <a:latin typeface="+mn-lt"/>
                <a:ea typeface="ＭＳ 明朝" charset="-128"/>
                <a:cs typeface="Times New Roman" charset="0"/>
              </a:rPr>
              <a:t>LifeWatch </a:t>
            </a:r>
            <a:r>
              <a:rPr lang="en-US" sz="2400" dirty="0">
                <a:solidFill>
                  <a:srgbClr val="000000"/>
                </a:solidFill>
                <a:latin typeface="+mn-lt"/>
                <a:ea typeface="ＭＳ 明朝" charset="-128"/>
                <a:cs typeface="Times New Roman" charset="0"/>
              </a:rPr>
              <a:t>data manager </a:t>
            </a:r>
            <a:r>
              <a:rPr lang="en-US" sz="2400" dirty="0" smtClean="0">
                <a:solidFill>
                  <a:srgbClr val="000000"/>
                </a:solidFill>
                <a:latin typeface="+mn-lt"/>
                <a:ea typeface="ＭＳ 明朝" charset="-128"/>
                <a:cs typeface="Times New Roman" charset="0"/>
              </a:rPr>
              <a:t>training WS’s</a:t>
            </a:r>
            <a:endParaRPr lang="en-GB" sz="2400" dirty="0">
              <a:latin typeface="+mn-lt"/>
              <a:ea typeface="ＭＳ 明朝" charset="-128"/>
              <a:cs typeface="Times New Roman" charset="0"/>
            </a:endParaRPr>
          </a:p>
          <a:p>
            <a:pPr>
              <a:spcAft>
                <a:spcPts val="0"/>
              </a:spcAft>
            </a:pPr>
            <a:r>
              <a:rPr lang="en-US" sz="2400" dirty="0">
                <a:solidFill>
                  <a:srgbClr val="000000"/>
                </a:solidFill>
                <a:latin typeface="+mn-lt"/>
                <a:ea typeface="ＭＳ 明朝" charset="-128"/>
                <a:cs typeface="Times New Roman" charset="0"/>
              </a:rPr>
              <a:t> </a:t>
            </a:r>
            <a:endParaRPr lang="en-GB" sz="2400" dirty="0">
              <a:effectLst/>
              <a:latin typeface="+mn-lt"/>
              <a:ea typeface="ＭＳ 明朝" charset="-128"/>
              <a:cs typeface="Times New Roman" charset="0"/>
            </a:endParaRPr>
          </a:p>
        </p:txBody>
      </p:sp>
      <p:sp>
        <p:nvSpPr>
          <p:cNvPr id="6" name="TextBox 5"/>
          <p:cNvSpPr txBox="1"/>
          <p:nvPr/>
        </p:nvSpPr>
        <p:spPr>
          <a:xfrm>
            <a:off x="4807642" y="332656"/>
            <a:ext cx="3467616" cy="46166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eaLnBrk="0" hangingPunct="0">
              <a:defRPr sz="2400" b="1">
                <a:cs typeface="Arial" panose="020B0604020202020204" pitchFamily="34" charset="0"/>
              </a:defRPr>
            </a:lvl1pPr>
            <a:lvl2pPr algn="r" eaLnBrk="0" hangingPunct="0">
              <a:defRPr sz="2800" b="1">
                <a:latin typeface="Calibri" charset="0"/>
                <a:cs typeface="MS PGothic"/>
              </a:defRPr>
            </a:lvl2pPr>
            <a:lvl3pPr algn="r" eaLnBrk="0" hangingPunct="0">
              <a:defRPr sz="2800" b="1">
                <a:latin typeface="Calibri" charset="0"/>
                <a:cs typeface="MS PGothic"/>
              </a:defRPr>
            </a:lvl3pPr>
            <a:lvl4pPr algn="r" eaLnBrk="0" hangingPunct="0">
              <a:defRPr sz="2800" b="1">
                <a:latin typeface="Calibri" charset="0"/>
                <a:cs typeface="MS PGothic"/>
              </a:defRPr>
            </a:lvl4pPr>
            <a:lvl5pPr algn="r" eaLnBrk="0" hangingPunct="0">
              <a:defRPr sz="2800" b="1">
                <a:latin typeface="Calibri" charset="0"/>
                <a:cs typeface="MS PGothic"/>
              </a:defRPr>
            </a:lvl5pPr>
            <a:lvl6pPr marL="457200" algn="ctr" fontAlgn="base">
              <a:spcBef>
                <a:spcPct val="0"/>
              </a:spcBef>
              <a:spcAft>
                <a:spcPct val="0"/>
              </a:spcAft>
              <a:defRPr sz="4400">
                <a:latin typeface="Calibri" charset="0"/>
                <a:ea typeface="ＭＳ Ｐゴシック" charset="0"/>
              </a:defRPr>
            </a:lvl6pPr>
            <a:lvl7pPr marL="914400" algn="ctr" fontAlgn="base">
              <a:spcBef>
                <a:spcPct val="0"/>
              </a:spcBef>
              <a:spcAft>
                <a:spcPct val="0"/>
              </a:spcAft>
              <a:defRPr sz="4400">
                <a:latin typeface="Calibri" charset="0"/>
                <a:ea typeface="ＭＳ Ｐゴシック" charset="0"/>
              </a:defRPr>
            </a:lvl7pPr>
            <a:lvl8pPr marL="1371600" algn="ctr" fontAlgn="base">
              <a:spcBef>
                <a:spcPct val="0"/>
              </a:spcBef>
              <a:spcAft>
                <a:spcPct val="0"/>
              </a:spcAft>
              <a:defRPr sz="4400">
                <a:latin typeface="Calibri" charset="0"/>
                <a:ea typeface="ＭＳ Ｐゴシック" charset="0"/>
              </a:defRPr>
            </a:lvl8pPr>
            <a:lvl9pPr marL="1828800" algn="ctr" fontAlgn="base">
              <a:spcBef>
                <a:spcPct val="0"/>
              </a:spcBef>
              <a:spcAft>
                <a:spcPct val="0"/>
              </a:spcAft>
              <a:defRPr sz="4400">
                <a:latin typeface="Calibri" charset="0"/>
                <a:ea typeface="ＭＳ Ｐゴシック" charset="0"/>
              </a:defRPr>
            </a:lvl9pPr>
          </a:lstStyle>
          <a:p>
            <a:r>
              <a:rPr lang="en-US" dirty="0"/>
              <a:t>Data </a:t>
            </a:r>
            <a:r>
              <a:rPr lang="en-US"/>
              <a:t>training activities</a:t>
            </a:r>
            <a:endParaRPr lang="en-US" dirty="0"/>
          </a:p>
        </p:txBody>
      </p:sp>
      <p:pic>
        <p:nvPicPr>
          <p:cNvPr id="8" name="Picture 1027"/>
          <p:cNvPicPr>
            <a:picLocks noChangeAspect="1" noChangeArrowheads="1"/>
          </p:cNvPicPr>
          <p:nvPr/>
        </p:nvPicPr>
        <p:blipFill>
          <a:blip r:embed="rId2" cstate="print"/>
          <a:srcRect/>
          <a:stretch>
            <a:fillRect/>
          </a:stretch>
        </p:blipFill>
        <p:spPr bwMode="auto">
          <a:xfrm>
            <a:off x="5520445" y="5222707"/>
            <a:ext cx="1857375" cy="1416050"/>
          </a:xfrm>
          <a:prstGeom prst="rect">
            <a:avLst/>
          </a:prstGeom>
          <a:noFill/>
          <a:ln w="12700">
            <a:noFill/>
            <a:miter lim="800000"/>
            <a:headEnd/>
            <a:tailEnd/>
          </a:ln>
        </p:spPr>
      </p:pic>
      <p:pic>
        <p:nvPicPr>
          <p:cNvPr id="9" name="Picture 1034"/>
          <p:cNvPicPr>
            <a:picLocks noChangeAspect="1" noChangeArrowheads="1"/>
          </p:cNvPicPr>
          <p:nvPr/>
        </p:nvPicPr>
        <p:blipFill>
          <a:blip r:embed="rId3" cstate="print"/>
          <a:srcRect/>
          <a:stretch>
            <a:fillRect/>
          </a:stretch>
        </p:blipFill>
        <p:spPr bwMode="auto">
          <a:xfrm>
            <a:off x="2116661" y="5255374"/>
            <a:ext cx="1889125" cy="1416050"/>
          </a:xfrm>
          <a:prstGeom prst="rect">
            <a:avLst/>
          </a:prstGeom>
          <a:noFill/>
          <a:ln w="12700">
            <a:noFill/>
            <a:miter lim="800000"/>
            <a:headEnd/>
            <a:tailEnd/>
          </a:ln>
        </p:spPr>
      </p:pic>
    </p:spTree>
    <p:extLst>
      <p:ext uri="{BB962C8B-B14F-4D97-AF65-F5344CB8AC3E}">
        <p14:creationId xmlns:p14="http://schemas.microsoft.com/office/powerpoint/2010/main" val="4759150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5 - Θέση αριθμού διαφάνειας"/>
          <p:cNvSpPr>
            <a:spLocks noGrp="1"/>
          </p:cNvSpPr>
          <p:nvPr>
            <p:ph type="sldNum" sz="quarter" idx="12"/>
          </p:nvPr>
        </p:nvSpPr>
        <p:spPr bwMode="auto">
          <a:noFill/>
          <a:ln>
            <a:miter lim="800000"/>
            <a:headEnd/>
            <a:tailEnd/>
          </a:ln>
        </p:spPr>
        <p:txBody>
          <a:bodyPr/>
          <a:lstStyle/>
          <a:p>
            <a:fld id="{42C643CA-FB0B-437C-9C27-3C8F4A15B255}" type="slidenum">
              <a:rPr lang="el-GR" smtClean="0"/>
              <a:pPr/>
              <a:t>26</a:t>
            </a:fld>
            <a:endParaRPr lang="el-GR" smtClean="0"/>
          </a:p>
        </p:txBody>
      </p:sp>
      <p:sp>
        <p:nvSpPr>
          <p:cNvPr id="2" name="Rectangle 1"/>
          <p:cNvSpPr/>
          <p:nvPr/>
        </p:nvSpPr>
        <p:spPr>
          <a:xfrm>
            <a:off x="827584" y="1412776"/>
            <a:ext cx="8136904" cy="5262979"/>
          </a:xfrm>
          <a:prstGeom prst="rect">
            <a:avLst/>
          </a:prstGeom>
        </p:spPr>
        <p:txBody>
          <a:bodyPr wrap="square">
            <a:spAutoFit/>
          </a:bodyPr>
          <a:lstStyle/>
          <a:p>
            <a:pPr marL="342900" indent="-342900">
              <a:spcAft>
                <a:spcPts val="0"/>
              </a:spcAft>
              <a:buFont typeface="Wingdings" charset="2"/>
              <a:buChar char="Ø"/>
            </a:pPr>
            <a:r>
              <a:rPr lang="en-US" sz="2400" dirty="0" smtClean="0">
                <a:solidFill>
                  <a:srgbClr val="000000"/>
                </a:solidFill>
                <a:latin typeface="+mn-lt"/>
                <a:ea typeface="ＭＳ 明朝" charset="-128"/>
                <a:cs typeface="Times New Roman" charset="0"/>
              </a:rPr>
              <a:t>3 </a:t>
            </a:r>
            <a:r>
              <a:rPr lang="en-US" sz="2400" b="1" dirty="0" smtClean="0">
                <a:solidFill>
                  <a:srgbClr val="000000"/>
                </a:solidFill>
                <a:latin typeface="+mn-lt"/>
                <a:ea typeface="ＭＳ 明朝" charset="-128"/>
                <a:cs typeface="Times New Roman" charset="0"/>
              </a:rPr>
              <a:t>hackathon</a:t>
            </a:r>
            <a:r>
              <a:rPr lang="en-US" sz="2400" dirty="0" smtClean="0">
                <a:solidFill>
                  <a:srgbClr val="000000"/>
                </a:solidFill>
                <a:latin typeface="+mn-lt"/>
                <a:ea typeface="ＭＳ 明朝" charset="-128"/>
                <a:cs typeface="Times New Roman" charset="0"/>
              </a:rPr>
              <a:t>s on metagenomics</a:t>
            </a:r>
            <a:r>
              <a:rPr lang="en-US" sz="2400" dirty="0">
                <a:solidFill>
                  <a:srgbClr val="000000"/>
                </a:solidFill>
                <a:latin typeface="+mn-lt"/>
                <a:ea typeface="ＭＳ 明朝" charset="-128"/>
                <a:cs typeface="Times New Roman" charset="0"/>
              </a:rPr>
              <a:t>, </a:t>
            </a:r>
            <a:r>
              <a:rPr lang="en-US" sz="2400" dirty="0" smtClean="0">
                <a:solidFill>
                  <a:srgbClr val="000000"/>
                </a:solidFill>
                <a:latin typeface="+mn-lt"/>
                <a:ea typeface="ＭＳ 明朝" charset="-128"/>
                <a:cs typeface="Times New Roman" charset="0"/>
              </a:rPr>
              <a:t>text mining </a:t>
            </a:r>
            <a:r>
              <a:rPr lang="en-US" sz="2400" dirty="0">
                <a:solidFill>
                  <a:srgbClr val="000000"/>
                </a:solidFill>
                <a:latin typeface="+mn-lt"/>
                <a:ea typeface="ＭＳ 明朝" charset="-128"/>
                <a:cs typeface="Times New Roman" charset="0"/>
              </a:rPr>
              <a:t>and statistical analysis </a:t>
            </a:r>
            <a:r>
              <a:rPr lang="en-US" sz="2400" dirty="0" smtClean="0">
                <a:solidFill>
                  <a:srgbClr val="000000"/>
                </a:solidFill>
                <a:latin typeface="+mn-lt"/>
                <a:ea typeface="ＭＳ 明朝" charset="-128"/>
                <a:cs typeface="Times New Roman" charset="0"/>
              </a:rPr>
              <a:t>(</a:t>
            </a:r>
            <a:r>
              <a:rPr lang="en-US" sz="2400" dirty="0">
                <a:solidFill>
                  <a:srgbClr val="000000"/>
                </a:solidFill>
                <a:latin typeface="+mn-lt"/>
                <a:ea typeface="ＭＳ 明朝" charset="-128"/>
                <a:cs typeface="Times New Roman" charset="0"/>
              </a:rPr>
              <a:t>2012, 2013, 2014</a:t>
            </a:r>
            <a:r>
              <a:rPr lang="en-US" sz="2400" dirty="0" smtClean="0">
                <a:solidFill>
                  <a:srgbClr val="000000"/>
                </a:solidFill>
                <a:latin typeface="+mn-lt"/>
                <a:ea typeface="ＭＳ 明朝" charset="-128"/>
                <a:cs typeface="Times New Roman" charset="0"/>
              </a:rPr>
              <a:t>), which resulted </a:t>
            </a:r>
            <a:r>
              <a:rPr lang="en-US" sz="2400" dirty="0">
                <a:solidFill>
                  <a:srgbClr val="000000"/>
                </a:solidFill>
                <a:latin typeface="+mn-lt"/>
                <a:ea typeface="ＭＳ 明朝" charset="-128"/>
                <a:cs typeface="Times New Roman" charset="0"/>
              </a:rPr>
              <a:t>in a </a:t>
            </a:r>
            <a:r>
              <a:rPr lang="en-US" sz="2400" dirty="0" smtClean="0">
                <a:solidFill>
                  <a:srgbClr val="000000"/>
                </a:solidFill>
                <a:latin typeface="+mn-lt"/>
                <a:ea typeface="ＭＳ 明朝" charset="-128"/>
                <a:cs typeface="Times New Roman" charset="0"/>
              </a:rPr>
              <a:t>peer </a:t>
            </a:r>
            <a:r>
              <a:rPr lang="mr-IN" sz="2400" dirty="0" smtClean="0">
                <a:solidFill>
                  <a:srgbClr val="000000"/>
                </a:solidFill>
                <a:latin typeface="+mn-lt"/>
                <a:ea typeface="ＭＳ 明朝" charset="-128"/>
                <a:cs typeface="Times New Roman" charset="0"/>
              </a:rPr>
              <a:t>–</a:t>
            </a:r>
            <a:r>
              <a:rPr lang="en-US" sz="2400" dirty="0" smtClean="0">
                <a:solidFill>
                  <a:srgbClr val="000000"/>
                </a:solidFill>
                <a:latin typeface="+mn-lt"/>
                <a:ea typeface="ＭＳ 明朝" charset="-128"/>
                <a:cs typeface="Times New Roman" charset="0"/>
              </a:rPr>
              <a:t>reviewed publication </a:t>
            </a:r>
            <a:r>
              <a:rPr lang="en-US" sz="2400" dirty="0">
                <a:solidFill>
                  <a:srgbClr val="000000"/>
                </a:solidFill>
                <a:latin typeface="+mn-lt"/>
                <a:ea typeface="ＭＳ 明朝" charset="-128"/>
                <a:cs typeface="Times New Roman" charset="0"/>
              </a:rPr>
              <a:t>(COST </a:t>
            </a:r>
            <a:r>
              <a:rPr lang="en-US" sz="2400" dirty="0" smtClean="0">
                <a:solidFill>
                  <a:srgbClr val="000000"/>
                </a:solidFill>
                <a:latin typeface="+mn-lt"/>
                <a:ea typeface="ＭＳ 明朝" charset="-128"/>
                <a:cs typeface="Times New Roman" charset="0"/>
              </a:rPr>
              <a:t>funded)</a:t>
            </a:r>
            <a:endParaRPr lang="en-GB" sz="2400" dirty="0">
              <a:latin typeface="+mn-lt"/>
              <a:ea typeface="ＭＳ 明朝" charset="-128"/>
              <a:cs typeface="Times New Roman" charset="0"/>
            </a:endParaRPr>
          </a:p>
          <a:p>
            <a:pPr marL="342900" indent="-342900">
              <a:spcAft>
                <a:spcPts val="0"/>
              </a:spcAft>
              <a:buFont typeface="Wingdings" charset="2"/>
              <a:buChar char="Ø"/>
            </a:pPr>
            <a:r>
              <a:rPr lang="en-US" sz="2400" b="1" dirty="0" err="1" smtClean="0">
                <a:solidFill>
                  <a:srgbClr val="000000"/>
                </a:solidFill>
                <a:latin typeface="+mn-lt"/>
                <a:ea typeface="ＭＳ 明朝" charset="-128"/>
                <a:cs typeface="Times New Roman" charset="0"/>
              </a:rPr>
              <a:t>Bluehackathon</a:t>
            </a:r>
            <a:r>
              <a:rPr lang="en-US" sz="2400" dirty="0" smtClean="0">
                <a:solidFill>
                  <a:srgbClr val="000000"/>
                </a:solidFill>
                <a:latin typeface="+mn-lt"/>
                <a:ea typeface="ＭＳ 明朝" charset="-128"/>
                <a:cs typeface="Times New Roman" charset="0"/>
              </a:rPr>
              <a:t> (2013)</a:t>
            </a:r>
          </a:p>
          <a:p>
            <a:pPr marL="342900" indent="-342900">
              <a:spcAft>
                <a:spcPts val="0"/>
              </a:spcAft>
              <a:buFont typeface="Wingdings" charset="2"/>
              <a:buChar char="Ø"/>
            </a:pPr>
            <a:r>
              <a:rPr lang="en-US" sz="2400" dirty="0" smtClean="0">
                <a:solidFill>
                  <a:srgbClr val="000000"/>
                </a:solidFill>
                <a:latin typeface="+mn-lt"/>
                <a:ea typeface="ＭＳ 明朝" charset="-128"/>
                <a:cs typeface="Times New Roman" charset="0"/>
              </a:rPr>
              <a:t>The </a:t>
            </a:r>
            <a:r>
              <a:rPr lang="en-US" sz="2400" b="1" dirty="0">
                <a:solidFill>
                  <a:srgbClr val="000000"/>
                </a:solidFill>
                <a:latin typeface="+mn-lt"/>
                <a:ea typeface="ＭＳ 明朝" charset="-128"/>
                <a:cs typeface="Times New Roman" charset="0"/>
              </a:rPr>
              <a:t>Genomics </a:t>
            </a:r>
            <a:r>
              <a:rPr lang="en-US" sz="2400" b="1" dirty="0" smtClean="0">
                <a:solidFill>
                  <a:srgbClr val="000000"/>
                </a:solidFill>
                <a:latin typeface="+mn-lt"/>
                <a:ea typeface="ＭＳ 明朝" charset="-128"/>
                <a:cs typeface="Times New Roman" charset="0"/>
              </a:rPr>
              <a:t>Standards </a:t>
            </a:r>
            <a:r>
              <a:rPr lang="en-US" sz="2400" b="1" dirty="0">
                <a:solidFill>
                  <a:srgbClr val="000000"/>
                </a:solidFill>
                <a:latin typeface="+mn-lt"/>
                <a:ea typeface="ＭＳ 明朝" charset="-128"/>
                <a:cs typeface="Times New Roman" charset="0"/>
              </a:rPr>
              <a:t>Consortium 18</a:t>
            </a:r>
            <a:r>
              <a:rPr lang="en-US" sz="2400" dirty="0">
                <a:solidFill>
                  <a:srgbClr val="000000"/>
                </a:solidFill>
                <a:latin typeface="+mn-lt"/>
                <a:ea typeface="ＭＳ 明朝" charset="-128"/>
                <a:cs typeface="Times New Roman" charset="0"/>
              </a:rPr>
              <a:t> </a:t>
            </a:r>
            <a:r>
              <a:rPr lang="en-US" sz="2400" dirty="0" smtClean="0">
                <a:solidFill>
                  <a:srgbClr val="000000"/>
                </a:solidFill>
                <a:latin typeface="+mn-lt"/>
                <a:ea typeface="ＭＳ 明朝" charset="-128"/>
                <a:cs typeface="Times New Roman" charset="0"/>
              </a:rPr>
              <a:t>(</a:t>
            </a:r>
            <a:r>
              <a:rPr lang="en-US" sz="2400" b="1" dirty="0" smtClean="0">
                <a:solidFill>
                  <a:srgbClr val="000000"/>
                </a:solidFill>
                <a:latin typeface="+mn-lt"/>
                <a:ea typeface="ＭＳ 明朝" charset="-128"/>
                <a:cs typeface="Times New Roman" charset="0"/>
              </a:rPr>
              <a:t>GSC 18</a:t>
            </a:r>
            <a:r>
              <a:rPr lang="en-US" sz="2400" dirty="0" smtClean="0">
                <a:solidFill>
                  <a:srgbClr val="000000"/>
                </a:solidFill>
                <a:latin typeface="+mn-lt"/>
                <a:ea typeface="ＭＳ 明朝" charset="-128"/>
                <a:cs typeface="Times New Roman" charset="0"/>
              </a:rPr>
              <a:t>) was </a:t>
            </a:r>
            <a:r>
              <a:rPr lang="en-US" sz="2400" dirty="0">
                <a:solidFill>
                  <a:srgbClr val="000000"/>
                </a:solidFill>
                <a:latin typeface="+mn-lt"/>
                <a:ea typeface="ＭＳ 明朝" charset="-128"/>
                <a:cs typeface="Times New Roman" charset="0"/>
              </a:rPr>
              <a:t>combined with the </a:t>
            </a:r>
            <a:r>
              <a:rPr lang="en-US" sz="2400" b="1" dirty="0" smtClean="0">
                <a:solidFill>
                  <a:srgbClr val="000000"/>
                </a:solidFill>
                <a:latin typeface="+mn-lt"/>
                <a:ea typeface="ＭＳ 明朝" charset="-128"/>
                <a:cs typeface="Times New Roman" charset="0"/>
              </a:rPr>
              <a:t>ISD</a:t>
            </a:r>
            <a:r>
              <a:rPr lang="en-US" sz="2400" dirty="0" smtClean="0">
                <a:solidFill>
                  <a:srgbClr val="000000"/>
                </a:solidFill>
                <a:latin typeface="+mn-lt"/>
                <a:ea typeface="ＭＳ 明朝" charset="-128"/>
                <a:cs typeface="Times New Roman" charset="0"/>
              </a:rPr>
              <a:t> (</a:t>
            </a:r>
            <a:r>
              <a:rPr lang="en-US" sz="2400" b="1" dirty="0" smtClean="0">
                <a:solidFill>
                  <a:srgbClr val="000000"/>
                </a:solidFill>
                <a:latin typeface="+mn-lt"/>
                <a:ea typeface="ＭＳ 明朝" charset="-128"/>
                <a:cs typeface="Times New Roman" charset="0"/>
              </a:rPr>
              <a:t>Island Sampling Day</a:t>
            </a:r>
            <a:r>
              <a:rPr lang="en-US" sz="2400" dirty="0" smtClean="0">
                <a:solidFill>
                  <a:srgbClr val="000000"/>
                </a:solidFill>
                <a:latin typeface="+mn-lt"/>
                <a:ea typeface="ＭＳ 明朝" charset="-128"/>
                <a:cs typeface="Times New Roman" charset="0"/>
              </a:rPr>
              <a:t>): in a single </a:t>
            </a:r>
            <a:r>
              <a:rPr lang="en-US" sz="2400" dirty="0">
                <a:solidFill>
                  <a:srgbClr val="000000"/>
                </a:solidFill>
                <a:latin typeface="+mn-lt"/>
                <a:ea typeface="ＭＳ 明朝" charset="-128"/>
                <a:cs typeface="Times New Roman" charset="0"/>
              </a:rPr>
              <a:t>day, exactly one year </a:t>
            </a:r>
            <a:r>
              <a:rPr lang="en-US" sz="2400" dirty="0" smtClean="0">
                <a:solidFill>
                  <a:srgbClr val="000000"/>
                </a:solidFill>
                <a:latin typeface="+mn-lt"/>
                <a:ea typeface="ＭＳ 明朝" charset="-128"/>
                <a:cs typeface="Times New Roman" charset="0"/>
              </a:rPr>
              <a:t>ago, </a:t>
            </a:r>
            <a:r>
              <a:rPr lang="en-US" sz="2400" dirty="0">
                <a:solidFill>
                  <a:srgbClr val="000000"/>
                </a:solidFill>
                <a:latin typeface="+mn-lt"/>
                <a:ea typeface="ＭＳ 明朝" charset="-128"/>
                <a:cs typeface="Times New Roman" charset="0"/>
              </a:rPr>
              <a:t>15th June 2016, 26 participants </a:t>
            </a:r>
            <a:r>
              <a:rPr lang="en-US" sz="2400" dirty="0" smtClean="0">
                <a:solidFill>
                  <a:srgbClr val="000000"/>
                </a:solidFill>
                <a:latin typeface="+mn-lt"/>
                <a:ea typeface="ＭＳ 明朝" charset="-128"/>
                <a:cs typeface="Times New Roman" charset="0"/>
              </a:rPr>
              <a:t>formed </a:t>
            </a:r>
            <a:r>
              <a:rPr lang="en-US" sz="2400" dirty="0">
                <a:solidFill>
                  <a:srgbClr val="000000"/>
                </a:solidFill>
                <a:latin typeface="+mn-lt"/>
                <a:ea typeface="ＭＳ 明朝" charset="-128"/>
                <a:cs typeface="Times New Roman" charset="0"/>
              </a:rPr>
              <a:t>10 teams that </a:t>
            </a:r>
            <a:r>
              <a:rPr lang="en-US" sz="2400" dirty="0" smtClean="0">
                <a:solidFill>
                  <a:srgbClr val="000000"/>
                </a:solidFill>
                <a:latin typeface="+mn-lt"/>
                <a:ea typeface="ＭＳ 明朝" charset="-128"/>
                <a:cs typeface="Times New Roman" charset="0"/>
              </a:rPr>
              <a:t>collected</a:t>
            </a:r>
            <a:r>
              <a:rPr lang="en-US" sz="2400" dirty="0">
                <a:solidFill>
                  <a:srgbClr val="000000"/>
                </a:solidFill>
                <a:latin typeface="+mn-lt"/>
                <a:ea typeface="ＭＳ 明朝" charset="-128"/>
                <a:cs typeface="Times New Roman" charset="0"/>
              </a:rPr>
              <a:t> soil and plant samples </a:t>
            </a:r>
            <a:r>
              <a:rPr lang="en-US" sz="2400" dirty="0" smtClean="0">
                <a:solidFill>
                  <a:srgbClr val="000000"/>
                </a:solidFill>
                <a:latin typeface="+mn-lt"/>
                <a:ea typeface="ＭＳ 明朝" charset="-128"/>
                <a:cs typeface="Times New Roman" charset="0"/>
              </a:rPr>
              <a:t>from </a:t>
            </a:r>
            <a:r>
              <a:rPr lang="en-US" sz="2400" dirty="0">
                <a:solidFill>
                  <a:srgbClr val="000000"/>
                </a:solidFill>
                <a:latin typeface="+mn-lt"/>
                <a:ea typeface="ＭＳ 明朝" charset="-128"/>
                <a:cs typeface="Times New Roman" charset="0"/>
              </a:rPr>
              <a:t>72 sites at different types of environments, elevations, </a:t>
            </a:r>
            <a:r>
              <a:rPr lang="en-US" sz="2400" dirty="0" smtClean="0">
                <a:solidFill>
                  <a:srgbClr val="000000"/>
                </a:solidFill>
                <a:latin typeface="+mn-lt"/>
                <a:ea typeface="ＭＳ 明朝" charset="-128"/>
                <a:cs typeface="Times New Roman" charset="0"/>
              </a:rPr>
              <a:t>etc</a:t>
            </a:r>
            <a:endParaRPr lang="en-GB" sz="2400" dirty="0">
              <a:solidFill>
                <a:srgbClr val="000000"/>
              </a:solidFill>
              <a:latin typeface="+mn-lt"/>
              <a:ea typeface="ＭＳ 明朝" charset="-128"/>
              <a:cs typeface="Times New Roman" charset="0"/>
            </a:endParaRPr>
          </a:p>
          <a:p>
            <a:pPr marL="342900" indent="-342900">
              <a:spcAft>
                <a:spcPts val="0"/>
              </a:spcAft>
              <a:buFont typeface="Wingdings" charset="2"/>
              <a:buChar char="Ø"/>
            </a:pPr>
            <a:r>
              <a:rPr lang="en-US" sz="2400" b="1" dirty="0" smtClean="0">
                <a:solidFill>
                  <a:srgbClr val="000000"/>
                </a:solidFill>
                <a:latin typeface="+mn-lt"/>
                <a:ea typeface="Times New Roman" charset="0"/>
                <a:cs typeface="Times New Roman" charset="0"/>
              </a:rPr>
              <a:t>MicroB3 summer school </a:t>
            </a:r>
            <a:r>
              <a:rPr lang="en-US" sz="2400" dirty="0" smtClean="0">
                <a:solidFill>
                  <a:srgbClr val="000000"/>
                </a:solidFill>
                <a:latin typeface="+mn-lt"/>
                <a:ea typeface="Times New Roman" charset="0"/>
                <a:cs typeface="Times New Roman" charset="0"/>
              </a:rPr>
              <a:t>(2014), </a:t>
            </a:r>
            <a:r>
              <a:rPr lang="en-US" sz="2400" dirty="0">
                <a:solidFill>
                  <a:srgbClr val="000000"/>
                </a:solidFill>
                <a:latin typeface="+mn-lt"/>
                <a:ea typeface="Times New Roman" charset="0"/>
                <a:cs typeface="Times New Roman" charset="0"/>
              </a:rPr>
              <a:t>in which practical training (sampling and sample processing, metadata collection) and theoretical training (data analysis, scientific background) were given</a:t>
            </a:r>
            <a:endParaRPr lang="en-GB" sz="2400" dirty="0">
              <a:solidFill>
                <a:srgbClr val="000000"/>
              </a:solidFill>
              <a:latin typeface="+mn-lt"/>
              <a:ea typeface="Times New Roman" charset="0"/>
              <a:cs typeface="Times New Roman" charset="0"/>
            </a:endParaRPr>
          </a:p>
          <a:p>
            <a:pPr>
              <a:spcAft>
                <a:spcPts val="0"/>
              </a:spcAft>
            </a:pPr>
            <a:r>
              <a:rPr lang="en-US" sz="2400" dirty="0">
                <a:solidFill>
                  <a:srgbClr val="000000"/>
                </a:solidFill>
                <a:latin typeface="+mn-lt"/>
                <a:ea typeface="Times New Roman" charset="0"/>
                <a:cs typeface="Times New Roman" charset="0"/>
              </a:rPr>
              <a:t> </a:t>
            </a:r>
            <a:endParaRPr lang="en-GB" sz="2400" dirty="0">
              <a:solidFill>
                <a:srgbClr val="000000"/>
              </a:solidFill>
              <a:latin typeface="+mn-lt"/>
              <a:ea typeface="Times New Roman" charset="0"/>
              <a:cs typeface="Times New Roman" charset="0"/>
            </a:endParaRPr>
          </a:p>
        </p:txBody>
      </p:sp>
      <p:sp>
        <p:nvSpPr>
          <p:cNvPr id="3" name="TextBox 2"/>
          <p:cNvSpPr txBox="1"/>
          <p:nvPr/>
        </p:nvSpPr>
        <p:spPr>
          <a:xfrm>
            <a:off x="4911655" y="404664"/>
            <a:ext cx="3522119" cy="46166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defPPr>
              <a:defRPr lang="el-GR"/>
            </a:defPPr>
            <a:lvl1pPr algn="r" eaLnBrk="0" hangingPunct="0">
              <a:defRPr sz="2400" b="1">
                <a:cs typeface="Arial" panose="020B0604020202020204" pitchFamily="34" charset="0"/>
              </a:defRPr>
            </a:lvl1pPr>
            <a:lvl2pPr algn="r" eaLnBrk="0" hangingPunct="0">
              <a:defRPr sz="2800" b="1">
                <a:latin typeface="Calibri" charset="0"/>
                <a:cs typeface="MS PGothic"/>
              </a:defRPr>
            </a:lvl2pPr>
            <a:lvl3pPr algn="r" eaLnBrk="0" hangingPunct="0">
              <a:defRPr sz="2800" b="1">
                <a:latin typeface="Calibri" charset="0"/>
                <a:cs typeface="MS PGothic"/>
              </a:defRPr>
            </a:lvl3pPr>
            <a:lvl4pPr algn="r" eaLnBrk="0" hangingPunct="0">
              <a:defRPr sz="2800" b="1">
                <a:latin typeface="Calibri" charset="0"/>
                <a:cs typeface="MS PGothic"/>
              </a:defRPr>
            </a:lvl4pPr>
            <a:lvl5pPr algn="r" eaLnBrk="0" hangingPunct="0">
              <a:defRPr sz="2800" b="1">
                <a:latin typeface="Calibri" charset="0"/>
                <a:cs typeface="MS PGothic"/>
              </a:defRPr>
            </a:lvl5pPr>
            <a:lvl6pPr marL="457200" algn="ctr" fontAlgn="base">
              <a:spcBef>
                <a:spcPct val="0"/>
              </a:spcBef>
              <a:spcAft>
                <a:spcPct val="0"/>
              </a:spcAft>
              <a:defRPr sz="4400">
                <a:latin typeface="Calibri" charset="0"/>
                <a:ea typeface="ＭＳ Ｐゴシック" charset="0"/>
              </a:defRPr>
            </a:lvl6pPr>
            <a:lvl7pPr marL="914400" algn="ctr" fontAlgn="base">
              <a:spcBef>
                <a:spcPct val="0"/>
              </a:spcBef>
              <a:spcAft>
                <a:spcPct val="0"/>
              </a:spcAft>
              <a:defRPr sz="4400">
                <a:latin typeface="Calibri" charset="0"/>
                <a:ea typeface="ＭＳ Ｐゴシック" charset="0"/>
              </a:defRPr>
            </a:lvl7pPr>
            <a:lvl8pPr marL="1371600" algn="ctr" fontAlgn="base">
              <a:spcBef>
                <a:spcPct val="0"/>
              </a:spcBef>
              <a:spcAft>
                <a:spcPct val="0"/>
              </a:spcAft>
              <a:defRPr sz="4400">
                <a:latin typeface="Calibri" charset="0"/>
                <a:ea typeface="ＭＳ Ｐゴシック" charset="0"/>
              </a:defRPr>
            </a:lvl8pPr>
            <a:lvl9pPr marL="1828800" algn="ctr" fontAlgn="base">
              <a:spcBef>
                <a:spcPct val="0"/>
              </a:spcBef>
              <a:spcAft>
                <a:spcPct val="0"/>
              </a:spcAft>
              <a:defRPr sz="4400">
                <a:latin typeface="Calibri" charset="0"/>
                <a:ea typeface="ＭＳ Ｐゴシック" charset="0"/>
              </a:defRPr>
            </a:lvl9pPr>
          </a:lstStyle>
          <a:p>
            <a:r>
              <a:rPr lang="en-US" dirty="0"/>
              <a:t>Interactive-type events</a:t>
            </a:r>
          </a:p>
        </p:txBody>
      </p:sp>
    </p:spTree>
    <p:extLst>
      <p:ext uri="{BB962C8B-B14F-4D97-AF65-F5344CB8AC3E}">
        <p14:creationId xmlns:p14="http://schemas.microsoft.com/office/powerpoint/2010/main" val="7904404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5 - Θέση αριθμού διαφάνειας"/>
          <p:cNvSpPr>
            <a:spLocks noGrp="1"/>
          </p:cNvSpPr>
          <p:nvPr>
            <p:ph type="sldNum" sz="quarter" idx="12"/>
          </p:nvPr>
        </p:nvSpPr>
        <p:spPr bwMode="auto">
          <a:noFill/>
          <a:ln>
            <a:miter lim="800000"/>
            <a:headEnd/>
            <a:tailEnd/>
          </a:ln>
        </p:spPr>
        <p:txBody>
          <a:bodyPr/>
          <a:lstStyle/>
          <a:p>
            <a:fld id="{42C643CA-FB0B-437C-9C27-3C8F4A15B255}" type="slidenum">
              <a:rPr lang="el-GR" smtClean="0"/>
              <a:pPr/>
              <a:t>27</a:t>
            </a:fld>
            <a:endParaRPr lang="el-GR" smtClean="0"/>
          </a:p>
        </p:txBody>
      </p:sp>
      <p:sp>
        <p:nvSpPr>
          <p:cNvPr id="43011" name="2 - TextBox"/>
          <p:cNvSpPr txBox="1">
            <a:spLocks noChangeArrowheads="1"/>
          </p:cNvSpPr>
          <p:nvPr/>
        </p:nvSpPr>
        <p:spPr bwMode="auto">
          <a:xfrm>
            <a:off x="2843213" y="3068638"/>
            <a:ext cx="3121367" cy="369332"/>
          </a:xfrm>
          <a:prstGeom prst="rect">
            <a:avLst/>
          </a:prstGeom>
          <a:noFill/>
          <a:ln w="9525">
            <a:noFill/>
            <a:miter lim="800000"/>
            <a:headEnd/>
            <a:tailEnd/>
          </a:ln>
        </p:spPr>
        <p:txBody>
          <a:bodyPr wrap="none">
            <a:spAutoFit/>
          </a:bodyPr>
          <a:lstStyle/>
          <a:p>
            <a:r>
              <a:rPr lang="en-US" i="1" dirty="0">
                <a:solidFill>
                  <a:srgbClr val="33CC33"/>
                </a:solidFill>
              </a:rPr>
              <a:t>Thank you for your attention</a:t>
            </a:r>
            <a:r>
              <a:rPr lang="en-US" i="1" dirty="0" smtClean="0">
                <a:solidFill>
                  <a:srgbClr val="33CC33"/>
                </a:solidFill>
              </a:rPr>
              <a:t>!</a:t>
            </a:r>
          </a:p>
        </p:txBody>
      </p:sp>
      <p:pic>
        <p:nvPicPr>
          <p:cNvPr id="7170" name="Picture 2" descr="Gsc18 announcement 3.png"/>
          <p:cNvPicPr preferRelativeResize="0">
            <a:picLocks noChangeAspect="1" noChangeArrowheads="1"/>
          </p:cNvPicPr>
          <p:nvPr/>
        </p:nvPicPr>
        <p:blipFill>
          <a:blip r:embed="rId2" cstate="print"/>
          <a:srcRect b="80082"/>
          <a:stretch>
            <a:fillRect/>
          </a:stretch>
        </p:blipFill>
        <p:spPr bwMode="auto">
          <a:xfrm>
            <a:off x="1331640" y="4797152"/>
            <a:ext cx="7380312" cy="1101484"/>
          </a:xfrm>
          <a:prstGeom prst="rect">
            <a:avLst/>
          </a:prstGeom>
          <a:noFill/>
        </p:spPr>
      </p:pic>
      <p:pic>
        <p:nvPicPr>
          <p:cNvPr id="5" name="Picture 4" descr="G:\Photos - Pictures IMBBC APO STERIWTH_HCMR Brochure_30-04-15\HCMR Crete v2_26-01-15.jpg"/>
          <p:cNvPicPr>
            <a:picLocks noChangeAspect="1" noChangeArrowheads="1"/>
          </p:cNvPicPr>
          <p:nvPr/>
        </p:nvPicPr>
        <p:blipFill>
          <a:blip r:embed="rId3"/>
          <a:srcRect/>
          <a:stretch>
            <a:fillRect/>
          </a:stretch>
        </p:blipFill>
        <p:spPr bwMode="auto">
          <a:xfrm>
            <a:off x="814325" y="1049836"/>
            <a:ext cx="8316799" cy="4875767"/>
          </a:xfrm>
          <a:prstGeom prst="rect">
            <a:avLst/>
          </a:prstGeom>
          <a:noFill/>
        </p:spPr>
      </p:pic>
      <p:sp>
        <p:nvSpPr>
          <p:cNvPr id="6" name="2 - TextBox"/>
          <p:cNvSpPr txBox="1"/>
          <p:nvPr/>
        </p:nvSpPr>
        <p:spPr>
          <a:xfrm>
            <a:off x="814325" y="1309346"/>
            <a:ext cx="3292504" cy="400110"/>
          </a:xfrm>
          <a:prstGeom prst="rect">
            <a:avLst/>
          </a:prstGeom>
          <a:noFill/>
        </p:spPr>
        <p:txBody>
          <a:bodyPr wrap="none" rtlCol="0">
            <a:spAutoFit/>
          </a:bodyPr>
          <a:lstStyle/>
          <a:p>
            <a:r>
              <a:rPr lang="en-US" sz="2000" i="1" dirty="0" smtClean="0">
                <a:solidFill>
                  <a:srgbClr val="C00000"/>
                </a:solidFill>
              </a:rPr>
              <a:t>Thank you  for your attention!</a:t>
            </a:r>
            <a:endParaRPr lang="el-GR" sz="2000" i="1" dirty="0">
              <a:solidFill>
                <a:srgbClr val="C00000"/>
              </a:solidFill>
            </a:endParaRPr>
          </a:p>
        </p:txBody>
      </p:sp>
    </p:spTree>
    <p:extLst>
      <p:ext uri="{BB962C8B-B14F-4D97-AF65-F5344CB8AC3E}">
        <p14:creationId xmlns:p14="http://schemas.microsoft.com/office/powerpoint/2010/main" val="125322476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5 - Θέση αριθμού διαφάνειας"/>
          <p:cNvSpPr>
            <a:spLocks noGrp="1"/>
          </p:cNvSpPr>
          <p:nvPr>
            <p:ph type="sldNum" sz="quarter" idx="12"/>
          </p:nvPr>
        </p:nvSpPr>
        <p:spPr bwMode="auto">
          <a:noFill/>
          <a:ln>
            <a:miter lim="800000"/>
            <a:headEnd/>
            <a:tailEnd/>
          </a:ln>
        </p:spPr>
        <p:txBody>
          <a:bodyPr/>
          <a:lstStyle/>
          <a:p>
            <a:fld id="{42C643CA-FB0B-437C-9C27-3C8F4A15B255}" type="slidenum">
              <a:rPr lang="el-GR" smtClean="0"/>
              <a:pPr/>
              <a:t>28</a:t>
            </a:fld>
            <a:endParaRPr lang="el-GR" smtClean="0"/>
          </a:p>
        </p:txBody>
      </p:sp>
    </p:spTree>
    <p:extLst>
      <p:ext uri="{BB962C8B-B14F-4D97-AF65-F5344CB8AC3E}">
        <p14:creationId xmlns:p14="http://schemas.microsoft.com/office/powerpoint/2010/main" val="557561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5 - Θέση αριθμού διαφάνειας"/>
          <p:cNvSpPr>
            <a:spLocks noGrp="1"/>
          </p:cNvSpPr>
          <p:nvPr>
            <p:ph type="sldNum" sz="quarter" idx="12"/>
          </p:nvPr>
        </p:nvSpPr>
        <p:spPr bwMode="auto">
          <a:noFill/>
          <a:ln>
            <a:miter lim="800000"/>
            <a:headEnd/>
            <a:tailEnd/>
          </a:ln>
        </p:spPr>
        <p:txBody>
          <a:bodyPr/>
          <a:lstStyle/>
          <a:p>
            <a:fld id="{B0D00D66-B30C-4B7A-9620-F3DF9358CEA9}" type="slidenum">
              <a:rPr lang="el-GR" smtClean="0"/>
              <a:pPr/>
              <a:t>3</a:t>
            </a:fld>
            <a:endParaRPr lang="el-GR" smtClean="0"/>
          </a:p>
        </p:txBody>
      </p:sp>
      <p:pic>
        <p:nvPicPr>
          <p:cNvPr id="10243" name="Picture 5"/>
          <p:cNvPicPr>
            <a:picLocks noChangeAspect="1" noChangeArrowheads="1"/>
          </p:cNvPicPr>
          <p:nvPr/>
        </p:nvPicPr>
        <p:blipFill>
          <a:blip r:embed="rId2" cstate="print"/>
          <a:srcRect/>
          <a:stretch>
            <a:fillRect/>
          </a:stretch>
        </p:blipFill>
        <p:spPr bwMode="auto">
          <a:xfrm>
            <a:off x="7816850" y="5229225"/>
            <a:ext cx="1155700" cy="1135063"/>
          </a:xfrm>
          <a:prstGeom prst="rect">
            <a:avLst/>
          </a:prstGeom>
          <a:noFill/>
          <a:ln w="12700">
            <a:noFill/>
            <a:miter lim="800000"/>
            <a:headEnd/>
            <a:tailEnd/>
          </a:ln>
        </p:spPr>
      </p:pic>
      <p:graphicFrame>
        <p:nvGraphicFramePr>
          <p:cNvPr id="12" name="Diagram 15"/>
          <p:cNvGraphicFramePr/>
          <p:nvPr/>
        </p:nvGraphicFramePr>
        <p:xfrm>
          <a:off x="1904603" y="1706910"/>
          <a:ext cx="61722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45" name="Picture 24" descr="P5180083.JPG"/>
          <p:cNvPicPr>
            <a:picLocks noChangeAspect="1"/>
          </p:cNvPicPr>
          <p:nvPr/>
        </p:nvPicPr>
        <p:blipFill>
          <a:blip r:embed="rId8" cstate="print"/>
          <a:srcRect/>
          <a:stretch>
            <a:fillRect/>
          </a:stretch>
        </p:blipFill>
        <p:spPr bwMode="auto">
          <a:xfrm>
            <a:off x="1128713" y="2187575"/>
            <a:ext cx="1676400" cy="1187450"/>
          </a:xfrm>
          <a:prstGeom prst="rect">
            <a:avLst/>
          </a:prstGeom>
          <a:noFill/>
          <a:ln w="9525">
            <a:noFill/>
            <a:miter lim="800000"/>
            <a:headEnd/>
            <a:tailEnd/>
          </a:ln>
        </p:spPr>
      </p:pic>
      <p:sp>
        <p:nvSpPr>
          <p:cNvPr id="10246" name="AutoShape 13" descr="data:image/jpeg;base64,/9j/4AAQSkZJRgABAQAAAQABAAD/2wCEAAkGBhQSERUSExQWFRQUFRcZFxgYGBYVGBoYFxgXFx8XHBcYGyYeGRwkGRUVIC8gIykqLCwsGCAxNTAqNSYrLCkBCQoKDgwOGQ8PGiwkHyUpLi8uLDUxMzQxMyotLywpNTEsNjQyNTQ1LS8tKioqKjUwNSw0NSw0LC8sKTUyLDU0NP/AABEIAK8BHwMBIgACEQEDEQH/xAAcAAEAAQUBAQAAAAAAAAAAAAAABQMEBgcIAgH/xABMEAACAQIEAgYECQgIBQUBAAABAgMAEQQFEiExQQYTIlFhcQcUgZEIMjVCdIKxs8EjYnOSoaLR4RUlNFJyk7LwM1Njg8MkVKPC0hb/xAAaAQEAAwEBAQAAAAAAAAAAAAAAAgMEAQUG/8QAMxEAAgECBQEGBAYCAwAAAAAAAAECAxEEEiExQVEFEyJhcZEUgbHBIzJSodHwYuEkM0L/2gAMAwEAAhEDEQA/AN40pSgFKUoBSlKAUpSgFKUoBSlKAUpSgFKUoBSlKAUpSgFKUoBSlKAUpSgFKUoBSlKAUpSgFKUoBSlKAUpSgFKUoBSlKAUq3XHxl9AcFt9r934+FUWzK03VWA4blgCbg2svE7ipqEnwZ5YmlFJ5t3l0116aF9So3Mcc6OvzY7AlipYXva23xdudfc0xrI0aqbatV+yXOwHIb866qbdvMqnjqcFNu/haT+ei5283YkaVaZhjTGgIGpjso7+ZPkADVT1xer607LpDey16jldrl3xFPO4N6pXfp/ft1K9Ko4XFrILqb2NjxBB7iDVauNNaMthOM4qUXddRSlK4SFKUoBSlKAUpSgFKUoBSlKAUpSgFKUoBSlKAUpSgFKUoBSlKAUpUTjc9VTZTujWdSCCRw7J4X5+NThCU3ZGfEYmlh45qrsi/GMXX1YN2tc2BNvM8qr1FYrBl3SWKxva9yQu26vYcSN9qlB40lFJKxDD1ak5TU1ono1s09v8AZDjLpBMzLbSH1AHgdYsxBG4I/GryfLtUokDaSAAbAG9jfieHGr2lddWT9rEIYClBNa6yzb8+X09C1xWXJIQWv3WuQCL33HOvWJwKyWLXut7EErx8j4VcUqOeXU0PD0nmvFa2vpvba/oWuJy1JCC4vYEAXNt+fntVGbLCYVhDbAqCTx0g3ttzqQpXVUkra7EJ4SjNybjrJWb6p9fYio0aGB2IJk3JJOq5GwbytY2qvl0TDtGXrAR4Htd4I5eFXpFW74MBGWOyFr7gczzsKlnzJ33bKFhe6lFxu4xjor2d+vRt83+5UgxKuCV3AJHtHd31VqIw+WlZQoLdVHZgDw178D3c/Opeozik9GXYWrUqQ/EjZp29etvK+iFKUqBqFKUoBSlKAUpSgFKUoBSlKAUpSgFKUoBSlKAUpSgFKVQx0TNGyodLEbH/AHw866ldkJycYuSV7LbqeMdI6gMg1AfGXmR4eI7udU0w6SMJlIKstmFrhhyuDwIP8KtMkEgLLZVUNup1FhcbWJ2IJF/fUwBVs/Bov6jBh/8AlLvZLT9L4ktLp6O3DTXqlrf4kYUWAAA5DYV6pSqT0UklZClUsVikjRpJGVEQFmZiAqgbkknYCsfyX0j5fi5uogxSPKb2WzrqtudJdQGNrmwJ4UOmS0pSgFKoY3HxwoZJXSNF4s7BFHmSbVjI9LGV6tHrsV72+dp/W06f20BltKo4TGJKgkjdZEYXVkYMpHgw2NVqAUqylzqBWKtNErA2IMiAg9xBN6vaAUrxNOqKWdgqjiWIAHmTsK+xyBgGBBBAII3BB5g8xQHqlQ/SLpfhMCFbFTpFrvpBuWa3GyqCxAuN7c6rZD0jw+Ni67DSrKl7ErcWI5FSAVNiDYjnQElSlWBz/DDY4iG4/wCon8aAv6VH/wD9Dhv/AHEP+bH/APqr2KZWAZSGB4EEEe8UB7rEpukspe6kBb7LYHbxPGstrGMWuBErasTEhDHUnWxixvuLE3G/KtOHnTi33iueJ2xh8bWjBYSeWz11t6exkODxGtFe1tQBtVaqfZReSqo57AADv5ACqGHzaGRtKSxu3crqx28Aazu19D2KakopSd3bX1LulKpS4pFZVZ1Vn+KCQC1u4Hj7K4TKtK+FrbmrHA5/hp3KQ4iGV1+MqSI7DluFJIoC/pSrXMc1hw6655Y4lJtqkdYxfuuxAvQF1SqOExiSoHjdXRuDIwZT5EGxqtQCoXEzzrNoDDtt2LqNOm1zvxuO7ner3NMUyJdCmq/Bja4523G/CqeV4szDUwQgbi1yQ3kRsavppxi52TR5WLqRq1Y4dSlGW+l9VytPL2di/S9he17b24Xr1SlUHqLQUpSh01f6e8Y5wmHwUV+sxmJVAoNtQX5v+Y0XurQc0E2XY3S3ZnwswOxuNUbAgg8wbA+Rre/SxvWek+XYfiuGiaZvBjrf/wAcPvrX/wAIDJepzMTAdnExK1/z0/Jkfqqh+tQHR+CxSyxpIhusiqynwYBh+wirfO85jwmHkxEx0xxKWY8/ADvJNgB3kVi3oazn1jKMPc3aENC3h1Zso/yylYj8I/PSkGHwin/iu0j/AOGOwUHwLOT5oKAgujWHm6TZg8uLZlweHsepViFGonTGD/eIUln42Fha4tuJvR/l5i6n1LD6LWt1aA+esDVfxvfxrFPg/wCXCPKRJzmmkYnwW0YH7h99bLoDnzOGn6MZkpgZnwOI7XVMbggEBkvykW4s/cVvfcVvnLMzjxEMc8Tao5UDKfAi/sPeORrWvwicuD5bHLbtRYhd/wA11ZSPfo91UPg656ZMFNhWN/V5Ay+CTAm366OfrUBqT0j/ACzi/pJ+0V1qK5K9I/y1i/pJ+0V1qKAxD0u/I2M/Rr94lS3Qn5NwX0TD/dJUT6XfkbGfox94lSXRGcJleEdjZVwcDE+AhQn9goDQvpSws+PzHMJ4+1Dl4jRrn4qjskAc/wAp1rHwBq++DtnRjx8uGJ7M8JIHe8RuP3GkrLfQ5lPrmX5jLLxzCeZWP5pTj7Glf3Vp3oZmDYHNMPI/ZMWICyeCkmN/3WagOvzXF2LQHFuCNjOwPkZCK7QrjDEf2xvpB+8oDpmT0LZSQR6oBfmJJwR5flK090wyfFdHMcrYOeQQygtGSbhgpAaORfiuRdd7cGB2PDpcVpL4SuNTTg4ti95XtzC2RR7Cb/qmgNl9AemK5ngkxKjS1ykqcdMi2uB4EEMPBhXMXT75Wxv0ub7xq3F8HDDuMFiXPxGnAXzVBqP7yj2Vp3p98rY36XN941AdSdNvkzG/RMR909aB9APyuv6GX7Frf3Tb5Mxv0TEfdPWgfQD8rr+hl+xaA6arW/pG+WMk/TT/AGQ1sitb+kb5YyT9NP8AZFQFL4QWNePKlCMVEmIjR7G2pdEraT4XRdvCuf8Ao7mz4LGQ4galaGRWI3BK37SkdzISPI1vv4Qvyfh/pkf3c1a29PeTdTmrSAdnERpJ4ah+TYfuA/WoDpmOQMAwNwRcHvB51zP6dM6fE5nJGt2iwiLHtcqrNZmJ5AlmC3/MFbn9GfSNZclgnc/8GEpIe7qLqSfqIG9taxyPCmTIc4zCQflMZKT9VZFbb68jj6tAPg345xi8TDqPVmDXpv2dSui6rd9mIvXQNc6/Bx+UZ/orfew10VQFrj8tSYAMNxwI4ivWBwvVrp2JvxChb+YHO1XFKlneXLwULD0lV75R8W1/5FKUqJeKUq2zLHCGGSZvixRu58kUsf2CgNYdAT610izTF8VhAgXu2YJcezDt+tXz4RWS9ZgYsQBc4eax8ElGk/vrH76wv0fejXGY/DtjI8c2G62V7hes7ZU7uSrrftMw9lT2aeg3HtC4bM3mGknq260hyu4XtSEcQOVAfPg2ZztisIT/AHJlH/xufuqifhIA+vYfu9W28+se/wCFY36Gc49XzfD3Nlm1Qt/3B2R/mCOtj/CNyAvh8Pi1F+pZo38FksVJ8Ay283FAZV6E7f0Jhbf9a/n18tZzWrvg9ZuJMtaC/agmYW/Nks4PtbrPdW0b0Br707W/oaa//Mht59Yv4XrBPg136/Gd3VRX89T2/Gsh+EZmwTAw4e/amn1W/MiU3/edKfB2yAxYKbFMLesyAJ4pFqF/a7OPq0BqT0j/AC1i/pJ+0V1qK5K9JBtnOLvt/wCpP4V1qDQGIel35Gxn6MfeJUXnuaer9Fw/M5fBGPOWOOL/AO9/ZUj6YpQuTYsk2uiAeZlQAVgnpNxLHI8qwa/HxIwwt3hIVFv15I6A2B6J8s6jKMIlt2j6w/8AdYyfY4HsrQHpiyX1bN8QALLKRMvj1oux/wAzWPZWxo/Qdj1AVc2kAAAAHXAADYAAS7CsI9KHo1xOAjixE2KOKDt1epg912LgXdm2Nn93jQHQXQnOfW8vwuIvcyQpqP56jS/76tXJeI/tjfSD95W+vg75z1mXyYcnfDzGw7klGofviWtC4j+2N9IP3lAdA+lb0oYrK5Ujiw8bLKhZJXLEagbMugW3F1PH5wrWPRjodjOkWIkxU2IQBXCysTdwLXCpENgLXtew2PE3rcPpl6K+u5ZIVF5cPeZO8hQda+1Lm3MqtaZ9CfSv1PMkjY2ixVom7gxP5Nv1uz5OaA6SyHIosHh48NAumONbDmSeJYnmxJJJ7zXJ/T75Wxv0ub7xq6/rkDp98rY36XN941AdSdNvkzG/RMR909aB9APyuv6GX7Frf3TX5Nxv0TEfdPWgPQG4Gbrc8YZQPE2B+wH3UB03Wt/SN8sZJ+mn+yKtkVrT0hyA51kqDdhJMxHcCI9/3W91AUPhCj+r8P8ATY/u5qsfhHZNrwmHxIG8MpRv8Movc+TRgfWqQ+EGP6ug+mxfdzVlfpIyb1rK8VCBduqZ1H58f5RR7SgHtoDQnRPpl1GRZlhdVmdoxGOZE/Yk9yR/vVs7Nsn9V6JmG1iMKjMPz5HWRh+s5FaG6JZP61jsPh7XEsyK3+C92PsQMa6c9LQ/qbGfoh/rSgNSfBx+UZ/orfew10VXO3wcB/WGI+in72KuiaAx/E5bKZGIW4ZmvaTSWQ2svgBb9tT6jYVEYrGOWktKsYj4KQCW2vc35HhtUnhZdSKxFiyg28xetFXM4q55GAVGFWoqea7fNuG07W136+vUq0pXxjas5659rCvTHmnUZPiSDYyKsQ8esYKw/U1+6sqfMQPmSHyQmreXN0Is0UhHjH/GrFTk9kZJ42hD80kRXowyzqMpwcfMwhz5y3lP+usoqJHSSIbHUPq1Wjz+E/Pt5gj8K66NRf8Allce0sHJ2VWPujlnp5lzZfnE4Ts9XOJYvAMRMlvK4HsrqN4ocfgwHXXDiYQSDzWRQw35HcEHkRV9HIr7qQ3iLGqtVG5NSV0c/YfJsb0ZxzTrG+IwEnZdkF+xe41AfEkXkT2TcgEXNofph6U5xjjNgcdM2HbRII2LqEb50TK2xGoHhcWYC9dMXrCvSN6M48ygVI+rhmSQMJNA3BBDKdNiQbg+aih01nB0dxnSbHDGTI2HwK2VCf8AlqTdY7jtsW1Xe1ge+wWt94HApDGkUahI41Cqo4BVFgPdWNejjojLluFOGlnWZQ5aMhSukNuV3J21XP1jWV6qA0D6dPR3MMQ2YwIXikA64KLmN1ULqIG+gqBvyIN7XFVuhnwgRBhkgxkMkjRKFWSMqSygWGpWI7QAHaBN+6t8E1C4vodgJX1SYPDO53JaGIsfEkrc0BpvHZ/i+k+JjwsURgwMbhpWvqsBtqd7W1WuFQczc3tcT/S+MYjpJlmDW3V4VBJYcFK6pbfqwxe+ts4PBxwoEiRI0XgqKEUexQAK96V1XsNRHhe320BUrEPSzkfrWU4lALtGnWp33i7Zt4lQw9tZdqr5rFr3Fu/l76A5x+D1nHVZk8BO2IhYAd7xnWP3Os99YHiIG9cbsn+0Hkf+ZXZQUUDDjfbz9lAfbVyP6SOjBy/MpoVGmPV1kJ4fk33W3+E3W/eldc3qhPhI3I1ojG22pQTb2jxoCA9HPSoZhl8M5IMltEvhKmzeV9mt3MK5l6ffK2N+lzfeNXXcMCIDpVVHE2AUeZtVtLkmHZizQRFmNyTGhJJ5kkbmgLjEYZZI2jcXV1KsO8MCCPcTXK+d9H8ZkOYLKAbRyXhmsTHIu40kjmVJDLe+55WNdWM4AuSAP9j7a8YjDpIpR1VlI3VgGBHiDsaA0+vwkoOqucJL11vih06u/wDj+Nb6tevRllmKzLMDneMXQiqVwy2IG4K9gHfQqs+/NnJ5GtjL0Ky9G1jBYVSD8bqYhY+enbepwd1Aax+EF8mw/TIv9E1bOIrzLErbMAediAftr3egNEeiXoV1We4y6nRgTIqXvxkYqh9sWs+0Vsj0t/I2M/Rj/WlZYpG5FuO9u8bb19dQRYgEHkdxQHPfwb/7diPo3/lSuhqoxYdFPZVVNuQANvZVagLLGrCDqkCkgX3FzYEC/lcirtHB4EG3dVDGZekpGq+1+BIuDbY25bCqmHwyoLIoUeFTbWVau5lhGpGtJ5YqL55fqVaUpUDUUsTIVUsq6iBsBteqWX4ppE1MhQ3Ox+3cVdUqV1a1ipwl3ilm0ttpv16nl4wdiAfMXqymyOFvmAf4ez9lX9RuOxxWeJAfjE6h4GwB996lTz3tFmfGLDqGavFNXS1Se7S+5aSdGdJvFIynx/iLVZY6bFRizMdP95bf6gLj21lVCKujiZX8aT9Tz63YlJxaw8pU2/0t2+av9LGOdHurY6mJM19tRPDw76yOorMMgR+0nYfvGwPmB9oqzwmdvE3Vzg7fO5+f5w8alOPfeKD+X8FGFrPsxKhiYpJ7TWzf+XKfm9PYxDK8unfGxrMEbCvjM1ATRIHs7TA63J0lWubWA4jc1Yz5AkOV3xHWTK2YxpOWVmY4fC4g4ZQVQaiohhB2FyWJ3vW3I5AwBBuDwIr1WM+jTTV0aNzvKJpMFl46qUpH66wLrI00OG6+Lq5VAYEzJCQyqTwU7HhU/meHBzj/AIcvrpx2GeGTTJpGBWFBKA/xAl+vBXiWYbVtOlDppHAYdwc9VYyesgxurSky2dZ8RoD6xpkd0kupjNgqWIvvU3nGGBzbeOU4w4vBthnCvpGDRI+uAf4oX+0hlO5LjwradKA1dPi1fAY3DlZW6rMXbEoI5QThpMezvpIA1gwhiQhO1++ojF4ZfUkbq2OWnG4pokeOZkEbQsIGeJPyvU+sayBt8ZeG1bopQGq8Rh8U2HGiJo5zkTKqL1l1bUn5MFiW6zTtYkterbPEily2LDZRh5ikmIdtKrJEQ0MWsNee2wm6gnftFGAua27SgMIynPFbNI2dXRsZluFMYKSW1B8VKyswWyEKw+MRVtnUYXP8K6qZZGj0FWjl/JJpxBM0cwPV8W0sjcbrbfhsClAalxGQCHBY3D4fCvfF5l1OiPsM0KkSEBn7Kr1azAMdu1UpHloxa5LPiICZ0kZJS6tqVosPOTfuHrESMDzNu/fY1KA1JneHjCRnGxSPgxjc11qEkYda8ziFiqC+4MoU8LsvnUb0jy/HCJHs7OuUYSLEoQxLCSSUMbjjJG6ox52L99btpQGC+ktItWEbFo8mBV5uuVVdx1hjtEWVO1a5cA8mZajOjeRTvjMuknRS+Hy2IuZVcurkutlYEASbjVqvtfa+9bNpQGs+l+Wu2e4WXqz1ca4QNKquzxlpsTZV0kDQ7BUcm9lcG3OrPD4THdcNJXT1mc+rhUdZFkaSWxdydJBaxWwHLjW2KUBpHDYWM4DHerRSrB6pglnVklUtilkbruywuziMqHK8duNeszwq/wBGACMjB/0sxw6zxYh0GG6l7ExR2m6vrdZUbHcVuylAa8gQL0hLIpkaSGzloplMCLEpUxyn8m8btYFeIcnxrYdKUAq3xWOVBxF+AF7b2JAJ+be3E1cVZ4jK0d9bC+24+abcLjnbepRy38RRiO9yfg2v5lbCYkSIrjgwv/L31WqMTO49YUEaNPGxG+oKAO8ceHdUnXZxcXqrEcNXhVj4ZKTWja6/wWmYxSFbxNZhy2Ibw3qPyrM5JCVZkDj5pUg7fWHutU3UdmWTrL2gdMg4MPx/jVlOcbZZe5jxmHrZ1XoNu28LtJ+nR/s+RiPWfm9V+9f9u1UcBkrCTrZW1P4cOFqoJnEkJ0TrccnHP8D+w1L4XHJILowP2jzHEVOXeU46JWfKM1D4TFVU5Sk5xd8kns+tufXUr0pSsp7wq0zHLlmWzceR5j/fdV3Suxk4u6K6tKFWDhNXT3RiuBxb4WQxyfEP+9Q8KylXBFwdjzqwznLutjNvjLuv8PbUDlsEsw6vUREvH+Hj5cq2uMa8e8vZrc+Zp1a3ZdX4RRdSMtafVdU30W9+PpPS5ygbQl5G7k3954VXBkZeCofG7/ZbevuDwKRLpQW7zzPmauKyycV+VHvUadeSvXlvwtEvnu356ehRnhLLYOVPeoH43rH8dkUqgushcjzDezfesmqnPMqKWY2A4mpUqsoPwlOO7PoYqN6rast7tW897e5j/R/OGL9W7XBGxPG45X586lswzdIfjG7clHH+VYfNLaQsh+eSp9txXuXCyFTKwNieLbXJ7u/+VejPCwlNSeifHmfGYXtzE0cPKjBZ5Rb8W6Uf7twS0nSxvmxgeZJ+y1ZCklkBewNhfuB58awKFwGBIvYg277cqnosulxB1zMVTiF4beA5eZ3qvEYenG1tEbOyO18XWc816knay0SXVt20JGXpBCptqv4gEj3/AMKkGcAXJsBxNYvlmEWScsotFHv7uFye+169dJcyLN1QPZW1/E8fcKpeHi5qEemp6MO2atPDVMTXStmtBK+vvx/DLo498RKFj2jRgWbvsb/hsKkYM3jeQxqbkDjyNuQNYrJmB0CJOyvPvYniT4eFTWV4NcPGZJCA7A2BIFhx0786srUYxjr8l92Zezu0q1at4XfmpJ7Jfpiv2T5d2SGNzeOLZm37huf5e2rXL+kHWyaAhA33vfh3i21QmSYQSzdvcAFj4nx9pqTzbN1iBihADcyAAF8PP7K46EYvu0ry68InT7Wr1afxlSap0k9I2vKVuNevkXmYZ2sbaFUu/cOXn4+FfcmzQzB9ShdJHDxv3+VQGV4CWQnTdQ3xnPdzAPE+z21eZyVgjEMexbdjzI4b+f4UlQgvw46y6kaXamKknjavhpK/h01vokuXrq3ouiLjF5q0r9TB9Z/Dnbw8fdUomYxl+rDAsOXlyvwv4VjDZisUXVw31N8d+HsHOrvKMCsK+sS7bdkefPzPIUqUIqPTp1bO4TtOtOvZNSb1m7+CEVwvPq+X7mRSyhQWYgAcSahMR0qUGyIWHeTpv5CxqyxLyYm7nsRJc78Nv9TVYZbh3aRdAuQQd+AtzPhUqWGgk3PdcFOP7cxM6kKeFTUZPSVrt+aT4+WpmzzhRdiF8yBXtWBFwbg8xWMZ9AF0BmLSMbljwA4WC8AL/ZV4udaEHVxMYx2Q17X2PAW8ONZnh24px1uezHteMa06dZZVFLq3rrqkuFvwupOUpSsx7pHRZbHE2snhsuo7ICeA9pqvg8Z1hYgdgGyt/eI4kDuqvLEGBVhcHiKtJ42jiEcdyT2QTvpB+cfIfhVt8++557p/Du9NWgk20t29renT0S2L6lQ+RYlmUJbsoCGJvfVqNgPZ9oqSgxavfSQSpsRzHsO9cnBxbRbhsXCvTjNaZuPrbrbY9yxBhZgCDyO9ROI6NLfVGxjPvH8R76maUhUlD8rGJwVDEr8WKfnz8nuQqri027Eg8eP4VUXNZh8bDt9U3/ZUtSpOqnvFfQzxwM6f/XWmvJ2l9U3+5GrnXfDMPqfzq8w+J1/NZf8AELVWpUJOL2RqpU6sX453+SQqnDAEFgLXJPtJvVSvAmBJUEFhxF96jqXvLdN78f35H2SQKCSQAOJOwq1XMR1xiawJAKG97juPceNWuHxxaRopQLNsLA6Qbbpcjc2saq4PKQmpSAy6gynfVtwufDlVuRRvmPO+JqV3F0NrtO/Fr6NefD4e64JGovpBiAI9OgsXNhxtfjfbn4c6lKVCEsskzXiaTrUpU07XVr2v+xCZBk+ga5F7R4A8h3+BNeukOAkl0BBcC99wN9t9/bUzSrO/l3necmJdlUFhPhFdR5a3etyIyrIFj7T2Z/2Dy7z41I4yEvGyg2LAi/nValQlUlKWZvU00MFRoUe5pxtH+89SLwGRBAAzFrG9uC377cz51GQZG0srs91XW3mdzw8PGsnq3nlcbIgPiWAH7LmrYV6l276sw1+ycI4Qi4vLF3sru/ru9CykycCWNkVAiDgb8b/G24nzqlnmOhCsLK0hUqNgSt/HlXqbA4iTZpFRe5L/AMj+2vWF6NRLu13Pjw9w/GpqUVZzle3C/ky1KVeanTwtFRUnrKVultIq722v7Fr0ewrLE8gHaYHT7Abe8/ZVHJY+qZjKjattJ0M3fexAPhWSqLbCvtQeIbcrrc0U+x4040cstaadrq6be7t9NS0hxTswtGVTmW2PsXjx77VAzZa8+Jk5KrWJ7gOAHjaspr4BUadZ023FcGjF9mrFxjCtJtKV2uulrace78zHszyZYgjKupUPb3sTwtcnlfaw76+xYGTEvrmBSMcF4ezv8z/sZDSpfESt59Sl9i0HUbWkHZuCsk2tFfm3l115LfEYJWj6vguw222BB/CvuFwaRjSgsP2nzPOq9KozO1r6Hq9xTz95lWa1r+XQiJsl62dpJPiCwUd9hz7he9SyqALDYCvtK7KcpWT4K6GFpUHKUFrJtt8v/S4FKUqBpFKUoC3eDShEai+5tcgEk77irXK8MY1Z5DZmPzmBIUbKC3P+dSVeZIwwKsLg8QampuzXUyzw0XONRbxTsuL9ft6cFjgZnErRM2sBQ2qwBF/mm23jUhVHC4NIxZFCg1VNJtN6HcNTnTp2m7vXlu2u13q7eZQw+PSQkIwJHECq3Wjfcdnjvw2vv3bVHQI7zK7J1YRSPjBrk+XIV7w0d5ZxyJT9qAVKUEvb7meliaklG63k1ezWmVu9nqtVbX1LsYlbqLjtAlfEDu94qicwHWCPSwvezEWUkC+3ftUXlmXuphYbqNVwSOySCDbwJANqv8VlpaZZBpGkgk7lja+3GwFjU3CEZWvw/cpp4nFVqSmoWeaOnWLSbt7vp56iSeRJV1FerclQAOB4rcnmbEUfL9EiPEoG5DjhdW3v42NjV7JEGtcXsQR5jga91XntsavhFJvO76pp8p6beV19VsUWwilw5F2AsL8B4gcL+NVqUqDbZrjCMb2W+4pSlcJClKUApSlAKUpQClKUApSlAKUpQClKUApSlAKUpQH/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cs typeface="Arial" pitchFamily="34" charset="0"/>
            </a:endParaRPr>
          </a:p>
        </p:txBody>
      </p:sp>
      <p:sp>
        <p:nvSpPr>
          <p:cNvPr id="10247" name="AutoShape 15" descr="data:image/jpeg;base64,/9j/4AAQSkZJRgABAQAAAQABAAD/2wCEAAkGBhQSERUSExQWFRQUFRcZFxgYGBYVGBoYFxgXFx8XHBcYGyYeGRwkGRUVIC8gIykqLCwsGCAxNTAqNSYrLCkBCQoKDgwOGQ8PGiwkHyUpLi8uLDUxMzQxMyotLywpNTEsNjQyNTQ1LS8tKioqKjUwNSw0NSw0LC8sKTUyLDU0NP/AABEIAK8BHwMBIgACEQEDEQH/xAAcAAEAAQUBAQAAAAAAAAAAAAAABQMEBgcIAgH/xABMEAACAQIEAgYECQgIBQUBAAABAgMAEQQFEiExQQYTIlFhcQcUgZEIMjVCdIKxs8EjYnOSoaLR4RUlNFJyk7LwM1Njg8MkVKPC0hb/xAAaAQEAAwEBAQAAAAAAAAAAAAAAAgMEAQUG/8QAMxEAAgECBQEGBAYCAwAAAAAAAAECAxEEEiExQVEFEyJhcZEUgbHBIzJSodHwYuEkM0L/2gAMAwEAAhEDEQA/AN40pSgFKUoBSlKAUpSgFKUoBSlKAUpSgFKUoBSlKAUpSgFKUoBSlKAUpSgFKUoBSlKAUpSgFKUoBSlKAUpSgFKUoBSlKAUq3XHxl9AcFt9r934+FUWzK03VWA4blgCbg2svE7ipqEnwZ5YmlFJ5t3l0116aF9So3Mcc6OvzY7AlipYXva23xdudfc0xrI0aqbatV+yXOwHIb866qbdvMqnjqcFNu/haT+ei5283YkaVaZhjTGgIGpjso7+ZPkADVT1xer607LpDey16jldrl3xFPO4N6pXfp/ft1K9Ko4XFrILqb2NjxBB7iDVauNNaMthOM4qUXddRSlK4SFKUoBSlKAUpSgFKUoBSlKAUpSgFKUoBSlKAUpSgFKUoBSlKAUpUTjc9VTZTujWdSCCRw7J4X5+NThCU3ZGfEYmlh45qrsi/GMXX1YN2tc2BNvM8qr1FYrBl3SWKxva9yQu26vYcSN9qlB40lFJKxDD1ak5TU1ono1s09v8AZDjLpBMzLbSH1AHgdYsxBG4I/GryfLtUokDaSAAbAG9jfieHGr2lddWT9rEIYClBNa6yzb8+X09C1xWXJIQWv3WuQCL33HOvWJwKyWLXut7EErx8j4VcUqOeXU0PD0nmvFa2vpvba/oWuJy1JCC4vYEAXNt+fntVGbLCYVhDbAqCTx0g3ttzqQpXVUkra7EJ4SjNybjrJWb6p9fYio0aGB2IJk3JJOq5GwbytY2qvl0TDtGXrAR4Htd4I5eFXpFW74MBGWOyFr7gczzsKlnzJ33bKFhe6lFxu4xjor2d+vRt83+5UgxKuCV3AJHtHd31VqIw+WlZQoLdVHZgDw178D3c/Opeozik9GXYWrUqQ/EjZp29etvK+iFKUqBqFKUoBSlKAUpSgFKUoBSlKAUpSgFKUoBSlKAUpSgFKVQx0TNGyodLEbH/AHw866ldkJycYuSV7LbqeMdI6gMg1AfGXmR4eI7udU0w6SMJlIKstmFrhhyuDwIP8KtMkEgLLZVUNup1FhcbWJ2IJF/fUwBVs/Bov6jBh/8AlLvZLT9L4ktLp6O3DTXqlrf4kYUWAAA5DYV6pSqT0UklZClUsVikjRpJGVEQFmZiAqgbkknYCsfyX0j5fi5uogxSPKb2WzrqtudJdQGNrmwJ4UOmS0pSgFKoY3HxwoZJXSNF4s7BFHmSbVjI9LGV6tHrsV72+dp/W06f20BltKo4TGJKgkjdZEYXVkYMpHgw2NVqAUqylzqBWKtNErA2IMiAg9xBN6vaAUrxNOqKWdgqjiWIAHmTsK+xyBgGBBBAII3BB5g8xQHqlQ/SLpfhMCFbFTpFrvpBuWa3GyqCxAuN7c6rZD0jw+Ni67DSrKl7ErcWI5FSAVNiDYjnQElSlWBz/DDY4iG4/wCon8aAv6VH/wD9Dhv/AHEP+bH/APqr2KZWAZSGB4EEEe8UB7rEpukspe6kBb7LYHbxPGstrGMWuBErasTEhDHUnWxixvuLE3G/KtOHnTi33iueJ2xh8bWjBYSeWz11t6exkODxGtFe1tQBtVaqfZReSqo57AADv5ACqGHzaGRtKSxu3crqx28Aazu19D2KakopSd3bX1LulKpS4pFZVZ1Vn+KCQC1u4Hj7K4TKtK+FrbmrHA5/hp3KQ4iGV1+MqSI7DluFJIoC/pSrXMc1hw6655Y4lJtqkdYxfuuxAvQF1SqOExiSoHjdXRuDIwZT5EGxqtQCoXEzzrNoDDtt2LqNOm1zvxuO7ner3NMUyJdCmq/Bja4523G/CqeV4szDUwQgbi1yQ3kRsavppxi52TR5WLqRq1Y4dSlGW+l9VytPL2di/S9he17b24Xr1SlUHqLQUpSh01f6e8Y5wmHwUV+sxmJVAoNtQX5v+Y0XurQc0E2XY3S3ZnwswOxuNUbAgg8wbA+Rre/SxvWek+XYfiuGiaZvBjrf/wAcPvrX/wAIDJepzMTAdnExK1/z0/Jkfqqh+tQHR+CxSyxpIhusiqynwYBh+wirfO85jwmHkxEx0xxKWY8/ADvJNgB3kVi3oazn1jKMPc3aENC3h1Zso/yylYj8I/PSkGHwin/iu0j/AOGOwUHwLOT5oKAgujWHm6TZg8uLZlweHsepViFGonTGD/eIUln42Fha4tuJvR/l5i6n1LD6LWt1aA+esDVfxvfxrFPg/wCXCPKRJzmmkYnwW0YH7h99bLoDnzOGn6MZkpgZnwOI7XVMbggEBkvykW4s/cVvfcVvnLMzjxEMc8Tao5UDKfAi/sPeORrWvwicuD5bHLbtRYhd/wA11ZSPfo91UPg656ZMFNhWN/V5Ay+CTAm366OfrUBqT0j/ACzi/pJ+0V1qK5K9I/y1i/pJ+0V1qKAxD0u/I2M/Rr94lS3Qn5NwX0TD/dJUT6XfkbGfox94lSXRGcJleEdjZVwcDE+AhQn9goDQvpSws+PzHMJ4+1Dl4jRrn4qjskAc/wAp1rHwBq++DtnRjx8uGJ7M8JIHe8RuP3GkrLfQ5lPrmX5jLLxzCeZWP5pTj7Glf3Vp3oZmDYHNMPI/ZMWICyeCkmN/3WagOvzXF2LQHFuCNjOwPkZCK7QrjDEf2xvpB+8oDpmT0LZSQR6oBfmJJwR5flK090wyfFdHMcrYOeQQygtGSbhgpAaORfiuRdd7cGB2PDpcVpL4SuNTTg4ti95XtzC2RR7Cb/qmgNl9AemK5ngkxKjS1ykqcdMi2uB4EEMPBhXMXT75Wxv0ub7xq3F8HDDuMFiXPxGnAXzVBqP7yj2Vp3p98rY36XN941AdSdNvkzG/RMR909aB9APyuv6GX7Frf3Tb5Mxv0TEfdPWgfQD8rr+hl+xaA6arW/pG+WMk/TT/AGQ1sitb+kb5YyT9NP8AZFQFL4QWNePKlCMVEmIjR7G2pdEraT4XRdvCuf8Ao7mz4LGQ4galaGRWI3BK37SkdzISPI1vv4Qvyfh/pkf3c1a29PeTdTmrSAdnERpJ4ah+TYfuA/WoDpmOQMAwNwRcHvB51zP6dM6fE5nJGt2iwiLHtcqrNZmJ5AlmC3/MFbn9GfSNZclgnc/8GEpIe7qLqSfqIG9taxyPCmTIc4zCQflMZKT9VZFbb68jj6tAPg345xi8TDqPVmDXpv2dSui6rd9mIvXQNc6/Bx+UZ/orfew10VQFrj8tSYAMNxwI4ivWBwvVrp2JvxChb+YHO1XFKlneXLwULD0lV75R8W1/5FKUqJeKUq2zLHCGGSZvixRu58kUsf2CgNYdAT610izTF8VhAgXu2YJcezDt+tXz4RWS9ZgYsQBc4eax8ElGk/vrH76wv0fejXGY/DtjI8c2G62V7hes7ZU7uSrrftMw9lT2aeg3HtC4bM3mGknq260hyu4XtSEcQOVAfPg2ZztisIT/AHJlH/xufuqifhIA+vYfu9W28+se/wCFY36Gc49XzfD3Nlm1Qt/3B2R/mCOtj/CNyAvh8Pi1F+pZo38FksVJ8Ay283FAZV6E7f0Jhbf9a/n18tZzWrvg9ZuJMtaC/agmYW/Nks4PtbrPdW0b0Br707W/oaa//Mht59Yv4XrBPg136/Gd3VRX89T2/Gsh+EZmwTAw4e/amn1W/MiU3/edKfB2yAxYKbFMLesyAJ4pFqF/a7OPq0BqT0j/AC1i/pJ+0V1qK5K9JBtnOLvt/wCpP4V1qDQGIel35Gxn6MfeJUXnuaer9Fw/M5fBGPOWOOL/AO9/ZUj6YpQuTYsk2uiAeZlQAVgnpNxLHI8qwa/HxIwwt3hIVFv15I6A2B6J8s6jKMIlt2j6w/8AdYyfY4HsrQHpiyX1bN8QALLKRMvj1oux/wAzWPZWxo/Qdj1AVc2kAAAAHXAADYAAS7CsI9KHo1xOAjixE2KOKDt1epg912LgXdm2Nn93jQHQXQnOfW8vwuIvcyQpqP56jS/76tXJeI/tjfSD95W+vg75z1mXyYcnfDzGw7klGofviWtC4j+2N9IP3lAdA+lb0oYrK5Ujiw8bLKhZJXLEagbMugW3F1PH5wrWPRjodjOkWIkxU2IQBXCysTdwLXCpENgLXtew2PE3rcPpl6K+u5ZIVF5cPeZO8hQda+1Lm3MqtaZ9CfSv1PMkjY2ixVom7gxP5Nv1uz5OaA6SyHIosHh48NAumONbDmSeJYnmxJJJ7zXJ/T75Wxv0ub7xq6/rkDp98rY36XN941AdSdNvkzG/RMR909aB9APyuv6GX7Frf3TX5Nxv0TEfdPWgPQG4Gbrc8YZQPE2B+wH3UB03Wt/SN8sZJ+mn+yKtkVrT0hyA51kqDdhJMxHcCI9/3W91AUPhCj+r8P8ATY/u5qsfhHZNrwmHxIG8MpRv8Movc+TRgfWqQ+EGP6ug+mxfdzVlfpIyb1rK8VCBduqZ1H58f5RR7SgHtoDQnRPpl1GRZlhdVmdoxGOZE/Yk9yR/vVs7Nsn9V6JmG1iMKjMPz5HWRh+s5FaG6JZP61jsPh7XEsyK3+C92PsQMa6c9LQ/qbGfoh/rSgNSfBx+UZ/orfew10VXO3wcB/WGI+in72KuiaAx/E5bKZGIW4ZmvaTSWQ2svgBb9tT6jYVEYrGOWktKsYj4KQCW2vc35HhtUnhZdSKxFiyg28xetFXM4q55GAVGFWoqea7fNuG07W136+vUq0pXxjas5659rCvTHmnUZPiSDYyKsQ8esYKw/U1+6sqfMQPmSHyQmreXN0Is0UhHjH/GrFTk9kZJ42hD80kRXowyzqMpwcfMwhz5y3lP+usoqJHSSIbHUPq1Wjz+E/Pt5gj8K66NRf8Allce0sHJ2VWPujlnp5lzZfnE4Ts9XOJYvAMRMlvK4HsrqN4ocfgwHXXDiYQSDzWRQw35HcEHkRV9HIr7qQ3iLGqtVG5NSV0c/YfJsb0ZxzTrG+IwEnZdkF+xe41AfEkXkT2TcgEXNofph6U5xjjNgcdM2HbRII2LqEb50TK2xGoHhcWYC9dMXrCvSN6M48ygVI+rhmSQMJNA3BBDKdNiQbg+aih01nB0dxnSbHDGTI2HwK2VCf8AlqTdY7jtsW1Xe1ge+wWt94HApDGkUahI41Cqo4BVFgPdWNejjojLluFOGlnWZQ5aMhSukNuV3J21XP1jWV6qA0D6dPR3MMQ2YwIXikA64KLmN1ULqIG+gqBvyIN7XFVuhnwgRBhkgxkMkjRKFWSMqSygWGpWI7QAHaBN+6t8E1C4vodgJX1SYPDO53JaGIsfEkrc0BpvHZ/i+k+JjwsURgwMbhpWvqsBtqd7W1WuFQczc3tcT/S+MYjpJlmDW3V4VBJYcFK6pbfqwxe+ts4PBxwoEiRI0XgqKEUexQAK96V1XsNRHhe320BUrEPSzkfrWU4lALtGnWp33i7Zt4lQw9tZdqr5rFr3Fu/l76A5x+D1nHVZk8BO2IhYAd7xnWP3Os99YHiIG9cbsn+0Hkf+ZXZQUUDDjfbz9lAfbVyP6SOjBy/MpoVGmPV1kJ4fk33W3+E3W/eldc3qhPhI3I1ojG22pQTb2jxoCA9HPSoZhl8M5IMltEvhKmzeV9mt3MK5l6ffK2N+lzfeNXXcMCIDpVVHE2AUeZtVtLkmHZizQRFmNyTGhJJ5kkbmgLjEYZZI2jcXV1KsO8MCCPcTXK+d9H8ZkOYLKAbRyXhmsTHIu40kjmVJDLe+55WNdWM4AuSAP9j7a8YjDpIpR1VlI3VgGBHiDsaA0+vwkoOqucJL11vih06u/wDj+Nb6tevRllmKzLMDneMXQiqVwy2IG4K9gHfQqs+/NnJ5GtjL0Ky9G1jBYVSD8bqYhY+enbepwd1Aax+EF8mw/TIv9E1bOIrzLErbMAediAftr3egNEeiXoV1We4y6nRgTIqXvxkYqh9sWs+0Vsj0t/I2M/Rj/WlZYpG5FuO9u8bb19dQRYgEHkdxQHPfwb/7diPo3/lSuhqoxYdFPZVVNuQANvZVagLLGrCDqkCkgX3FzYEC/lcirtHB4EG3dVDGZekpGq+1+BIuDbY25bCqmHwyoLIoUeFTbWVau5lhGpGtJ5YqL55fqVaUpUDUUsTIVUsq6iBsBteqWX4ppE1MhQ3Ox+3cVdUqV1a1ipwl3ilm0ttpv16nl4wdiAfMXqymyOFvmAf4ez9lX9RuOxxWeJAfjE6h4GwB996lTz3tFmfGLDqGavFNXS1Se7S+5aSdGdJvFIynx/iLVZY6bFRizMdP95bf6gLj21lVCKujiZX8aT9Tz63YlJxaw8pU2/0t2+av9LGOdHurY6mJM19tRPDw76yOorMMgR+0nYfvGwPmB9oqzwmdvE3Vzg7fO5+f5w8alOPfeKD+X8FGFrPsxKhiYpJ7TWzf+XKfm9PYxDK8unfGxrMEbCvjM1ATRIHs7TA63J0lWubWA4jc1Yz5AkOV3xHWTK2YxpOWVmY4fC4g4ZQVQaiohhB2FyWJ3vW3I5AwBBuDwIr1WM+jTTV0aNzvKJpMFl46qUpH66wLrI00OG6+Lq5VAYEzJCQyqTwU7HhU/meHBzj/AIcvrpx2GeGTTJpGBWFBKA/xAl+vBXiWYbVtOlDppHAYdwc9VYyesgxurSky2dZ8RoD6xpkd0kupjNgqWIvvU3nGGBzbeOU4w4vBthnCvpGDRI+uAf4oX+0hlO5LjwradKA1dPi1fAY3DlZW6rMXbEoI5QThpMezvpIA1gwhiQhO1++ojF4ZfUkbq2OWnG4pokeOZkEbQsIGeJPyvU+sayBt8ZeG1bopQGq8Rh8U2HGiJo5zkTKqL1l1bUn5MFiW6zTtYkterbPEily2LDZRh5ikmIdtKrJEQ0MWsNee2wm6gnftFGAua27SgMIynPFbNI2dXRsZluFMYKSW1B8VKyswWyEKw+MRVtnUYXP8K6qZZGj0FWjl/JJpxBM0cwPV8W0sjcbrbfhsClAalxGQCHBY3D4fCvfF5l1OiPsM0KkSEBn7Kr1azAMdu1UpHloxa5LPiICZ0kZJS6tqVosPOTfuHrESMDzNu/fY1KA1JneHjCRnGxSPgxjc11qEkYda8ziFiqC+4MoU8LsvnUb0jy/HCJHs7OuUYSLEoQxLCSSUMbjjJG6ox52L99btpQGC+ktItWEbFo8mBV5uuVVdx1hjtEWVO1a5cA8mZajOjeRTvjMuknRS+Hy2IuZVcurkutlYEASbjVqvtfa+9bNpQGs+l+Wu2e4WXqz1ca4QNKquzxlpsTZV0kDQ7BUcm9lcG3OrPD4THdcNJXT1mc+rhUdZFkaSWxdydJBaxWwHLjW2KUBpHDYWM4DHerRSrB6pglnVklUtilkbruywuziMqHK8duNeszwq/wBGACMjB/0sxw6zxYh0GG6l7ExR2m6vrdZUbHcVuylAa8gQL0hLIpkaSGzloplMCLEpUxyn8m8btYFeIcnxrYdKUAq3xWOVBxF+AF7b2JAJ+be3E1cVZ4jK0d9bC+24+abcLjnbepRy38RRiO9yfg2v5lbCYkSIrjgwv/L31WqMTO49YUEaNPGxG+oKAO8ceHdUnXZxcXqrEcNXhVj4ZKTWja6/wWmYxSFbxNZhy2Ibw3qPyrM5JCVZkDj5pUg7fWHutU3UdmWTrL2gdMg4MPx/jVlOcbZZe5jxmHrZ1XoNu28LtJ+nR/s+RiPWfm9V+9f9u1UcBkrCTrZW1P4cOFqoJnEkJ0TrccnHP8D+w1L4XHJILowP2jzHEVOXeU46JWfKM1D4TFVU5Sk5xd8kns+tufXUr0pSsp7wq0zHLlmWzceR5j/fdV3Suxk4u6K6tKFWDhNXT3RiuBxb4WQxyfEP+9Q8KylXBFwdjzqwznLutjNvjLuv8PbUDlsEsw6vUREvH+Hj5cq2uMa8e8vZrc+Zp1a3ZdX4RRdSMtafVdU30W9+PpPS5ygbQl5G7k3954VXBkZeCofG7/ZbevuDwKRLpQW7zzPmauKyycV+VHvUadeSvXlvwtEvnu356ehRnhLLYOVPeoH43rH8dkUqgushcjzDezfesmqnPMqKWY2A4mpUqsoPwlOO7PoYqN6rast7tW897e5j/R/OGL9W7XBGxPG45X586lswzdIfjG7clHH+VYfNLaQsh+eSp9txXuXCyFTKwNieLbXJ7u/+VejPCwlNSeifHmfGYXtzE0cPKjBZ5Rb8W6Uf7twS0nSxvmxgeZJ+y1ZCklkBewNhfuB58awKFwGBIvYg277cqnosulxB1zMVTiF4beA5eZ3qvEYenG1tEbOyO18XWc816knay0SXVt20JGXpBCptqv4gEj3/AMKkGcAXJsBxNYvlmEWScsotFHv7uFye+169dJcyLN1QPZW1/E8fcKpeHi5qEemp6MO2atPDVMTXStmtBK+vvx/DLo498RKFj2jRgWbvsb/hsKkYM3jeQxqbkDjyNuQNYrJmB0CJOyvPvYniT4eFTWV4NcPGZJCA7A2BIFhx0786srUYxjr8l92Zezu0q1at4XfmpJ7Jfpiv2T5d2SGNzeOLZm37huf5e2rXL+kHWyaAhA33vfh3i21QmSYQSzdvcAFj4nx9pqTzbN1iBihADcyAAF8PP7K46EYvu0ry68InT7Wr1afxlSap0k9I2vKVuNevkXmYZ2sbaFUu/cOXn4+FfcmzQzB9ShdJHDxv3+VQGV4CWQnTdQ3xnPdzAPE+z21eZyVgjEMexbdjzI4b+f4UlQgvw46y6kaXamKknjavhpK/h01vokuXrq3ouiLjF5q0r9TB9Z/Dnbw8fdUomYxl+rDAsOXlyvwv4VjDZisUXVw31N8d+HsHOrvKMCsK+sS7bdkefPzPIUqUIqPTp1bO4TtOtOvZNSb1m7+CEVwvPq+X7mRSyhQWYgAcSahMR0qUGyIWHeTpv5CxqyxLyYm7nsRJc78Nv9TVYZbh3aRdAuQQd+AtzPhUqWGgk3PdcFOP7cxM6kKeFTUZPSVrt+aT4+WpmzzhRdiF8yBXtWBFwbg8xWMZ9AF0BmLSMbljwA4WC8AL/ZV4udaEHVxMYx2Q17X2PAW8ONZnh24px1uezHteMa06dZZVFLq3rrqkuFvwupOUpSsx7pHRZbHE2snhsuo7ICeA9pqvg8Z1hYgdgGyt/eI4kDuqvLEGBVhcHiKtJ42jiEcdyT2QTvpB+cfIfhVt8++557p/Du9NWgk20t29renT0S2L6lQ+RYlmUJbsoCGJvfVqNgPZ9oqSgxavfSQSpsRzHsO9cnBxbRbhsXCvTjNaZuPrbrbY9yxBhZgCDyO9ROI6NLfVGxjPvH8R76maUhUlD8rGJwVDEr8WKfnz8nuQqri027Eg8eP4VUXNZh8bDt9U3/ZUtSpOqnvFfQzxwM6f/XWmvJ2l9U3+5GrnXfDMPqfzq8w+J1/NZf8AELVWpUJOL2RqpU6sX453+SQqnDAEFgLXJPtJvVSvAmBJUEFhxF96jqXvLdN78f35H2SQKCSQAOJOwq1XMR1xiawJAKG97juPceNWuHxxaRopQLNsLA6Qbbpcjc2saq4PKQmpSAy6gynfVtwufDlVuRRvmPO+JqV3F0NrtO/Fr6NefD4e64JGovpBiAI9OgsXNhxtfjfbn4c6lKVCEsskzXiaTrUpU07XVr2v+xCZBk+ga5F7R4A8h3+BNeukOAkl0BBcC99wN9t9/bUzSrO/l3necmJdlUFhPhFdR5a3etyIyrIFj7T2Z/2Dy7z41I4yEvGyg2LAi/nValQlUlKWZvU00MFRoUe5pxtH+89SLwGRBAAzFrG9uC377cz51GQZG0srs91XW3mdzw8PGsnq3nlcbIgPiWAH7LmrYV6l276sw1+ycI4Qi4vLF3sru/ru9CykycCWNkVAiDgb8b/G24nzqlnmOhCsLK0hUqNgSt/HlXqbA4iTZpFRe5L/AMj+2vWF6NRLu13Pjw9w/GpqUVZzle3C/ky1KVeanTwtFRUnrKVultIq722v7Fr0ewrLE8gHaYHT7Abe8/ZVHJY+qZjKjattJ0M3fexAPhWSqLbCvtQeIbcrrc0U+x4040cstaadrq6be7t9NS0hxTswtGVTmW2PsXjx77VAzZa8+Jk5KrWJ7gOAHjaspr4BUadZ023FcGjF9mrFxjCtJtKV2uulrace78zHszyZYgjKupUPb3sTwtcnlfaw76+xYGTEvrmBSMcF4ezv8z/sZDSpfESt59Sl9i0HUbWkHZuCsk2tFfm3l115LfEYJWj6vguw222BB/CvuFwaRjSgsP2nzPOq9KozO1r6Hq9xTz95lWa1r+XQiJsl62dpJPiCwUd9hz7he9SyqALDYCvtK7KcpWT4K6GFpUHKUFrJtt8v/S4FKUqBpFKUoC3eDShEai+5tcgEk77irXK8MY1Z5DZmPzmBIUbKC3P+dSVeZIwwKsLg8QampuzXUyzw0XONRbxTsuL9ft6cFjgZnErRM2sBQ2qwBF/mm23jUhVHC4NIxZFCg1VNJtN6HcNTnTp2m7vXlu2u13q7eZQw+PSQkIwJHECq3Wjfcdnjvw2vv3bVHQI7zK7J1YRSPjBrk+XIV7w0d5ZxyJT9qAVKUEvb7meliaklG63k1ezWmVu9nqtVbX1LsYlbqLjtAlfEDu94qicwHWCPSwvezEWUkC+3ftUXlmXuphYbqNVwSOySCDbwJANqv8VlpaZZBpGkgk7lja+3GwFjU3CEZWvw/cpp4nFVqSmoWeaOnWLSbt7vp56iSeRJV1FerclQAOB4rcnmbEUfL9EiPEoG5DjhdW3v42NjV7JEGtcXsQR5jga91XntsavhFJvO76pp8p6beV19VsUWwilw5F2AsL8B4gcL+NVqUqDbZrjCMb2W+4pSlcJClKUApSlAKUpQClKUApSlAKUpQClKUApSlAKUpQH/2Q=="/>
          <p:cNvSpPr>
            <a:spLocks noChangeAspect="1" noChangeArrowheads="1"/>
          </p:cNvSpPr>
          <p:nvPr/>
        </p:nvSpPr>
        <p:spPr bwMode="auto">
          <a:xfrm>
            <a:off x="155575" y="-369888"/>
            <a:ext cx="530225" cy="530226"/>
          </a:xfrm>
          <a:prstGeom prst="rect">
            <a:avLst/>
          </a:prstGeom>
          <a:noFill/>
          <a:ln w="9525">
            <a:noFill/>
            <a:miter lim="800000"/>
            <a:headEnd/>
            <a:tailEnd/>
          </a:ln>
        </p:spPr>
        <p:txBody>
          <a:bodyPr/>
          <a:lstStyle/>
          <a:p>
            <a:endParaRPr lang="en-US">
              <a:cs typeface="Arial" pitchFamily="34" charset="0"/>
            </a:endParaRPr>
          </a:p>
        </p:txBody>
      </p:sp>
      <p:sp>
        <p:nvSpPr>
          <p:cNvPr id="10248" name="AutoShape 17" descr="data:image/jpeg;base64,/9j/4AAQSkZJRgABAQAAAQABAAD/2wCEAAkGBhQSERUSExQWFRQUFRcZFxgYGBYVGBoYFxgXFx8XHBcYGyYeGRwkGRUVIC8gIykqLCwsGCAxNTAqNSYrLCkBCQoKDgwOGQ8PGiwkHyUpLi8uLDUxMzQxMyotLywpNTEsNjQyNTQ1LS8tKioqKjUwNSw0NSw0LC8sKTUyLDU0NP/AABEIAK8BHwMBIgACEQEDEQH/xAAcAAEAAQUBAQAAAAAAAAAAAAAABQMEBgcIAgH/xABMEAACAQIEAgYECQgIBQUBAAABAgMAEQQFEiExQQYTIlFhcQcUgZEIMjVCdIKxs8EjYnOSoaLR4RUlNFJyk7LwM1Njg8MkVKPC0hb/xAAaAQEAAwEBAQAAAAAAAAAAAAAAAgMEAQUG/8QAMxEAAgECBQEGBAYCAwAAAAAAAAECAxEEEiExQVEFEyJhcZEUgbHBIzJSodHwYuEkM0L/2gAMAwEAAhEDEQA/AN40pSgFKUoBSlKAUpSgFKUoBSlKAUpSgFKUoBSlKAUpSgFKUoBSlKAUpSgFKUoBSlKAUpSgFKUoBSlKAUpSgFKUoBSlKAUq3XHxl9AcFt9r934+FUWzK03VWA4blgCbg2svE7ipqEnwZ5YmlFJ5t3l0116aF9So3Mcc6OvzY7AlipYXva23xdudfc0xrI0aqbatV+yXOwHIb866qbdvMqnjqcFNu/haT+ei5283YkaVaZhjTGgIGpjso7+ZPkADVT1xer607LpDey16jldrl3xFPO4N6pXfp/ft1K9Ko4XFrILqb2NjxBB7iDVauNNaMthOM4qUXddRSlK4SFKUoBSlKAUpSgFKUoBSlKAUpSgFKUoBSlKAUpSgFKUoBSlKAUpUTjc9VTZTujWdSCCRw7J4X5+NThCU3ZGfEYmlh45qrsi/GMXX1YN2tc2BNvM8qr1FYrBl3SWKxva9yQu26vYcSN9qlB40lFJKxDD1ak5TU1ono1s09v8AZDjLpBMzLbSH1AHgdYsxBG4I/GryfLtUokDaSAAbAG9jfieHGr2lddWT9rEIYClBNa6yzb8+X09C1xWXJIQWv3WuQCL33HOvWJwKyWLXut7EErx8j4VcUqOeXU0PD0nmvFa2vpvba/oWuJy1JCC4vYEAXNt+fntVGbLCYVhDbAqCTx0g3ttzqQpXVUkra7EJ4SjNybjrJWb6p9fYio0aGB2IJk3JJOq5GwbytY2qvl0TDtGXrAR4Htd4I5eFXpFW74MBGWOyFr7gczzsKlnzJ33bKFhe6lFxu4xjor2d+vRt83+5UgxKuCV3AJHtHd31VqIw+WlZQoLdVHZgDw178D3c/Opeozik9GXYWrUqQ/EjZp29etvK+iFKUqBqFKUoBSlKAUpSgFKUoBSlKAUpSgFKUoBSlKAUpSgFKVQx0TNGyodLEbH/AHw866ldkJycYuSV7LbqeMdI6gMg1AfGXmR4eI7udU0w6SMJlIKstmFrhhyuDwIP8KtMkEgLLZVUNup1FhcbWJ2IJF/fUwBVs/Bov6jBh/8AlLvZLT9L4ktLp6O3DTXqlrf4kYUWAAA5DYV6pSqT0UklZClUsVikjRpJGVEQFmZiAqgbkknYCsfyX0j5fi5uogxSPKb2WzrqtudJdQGNrmwJ4UOmS0pSgFKoY3HxwoZJXSNF4s7BFHmSbVjI9LGV6tHrsV72+dp/W06f20BltKo4TGJKgkjdZEYXVkYMpHgw2NVqAUqylzqBWKtNErA2IMiAg9xBN6vaAUrxNOqKWdgqjiWIAHmTsK+xyBgGBBBAII3BB5g8xQHqlQ/SLpfhMCFbFTpFrvpBuWa3GyqCxAuN7c6rZD0jw+Ni67DSrKl7ErcWI5FSAVNiDYjnQElSlWBz/DDY4iG4/wCon8aAv6VH/wD9Dhv/AHEP+bH/APqr2KZWAZSGB4EEEe8UB7rEpukspe6kBb7LYHbxPGstrGMWuBErasTEhDHUnWxixvuLE3G/KtOHnTi33iueJ2xh8bWjBYSeWz11t6exkODxGtFe1tQBtVaqfZReSqo57AADv5ACqGHzaGRtKSxu3crqx28Aazu19D2KakopSd3bX1LulKpS4pFZVZ1Vn+KCQC1u4Hj7K4TKtK+FrbmrHA5/hp3KQ4iGV1+MqSI7DluFJIoC/pSrXMc1hw6655Y4lJtqkdYxfuuxAvQF1SqOExiSoHjdXRuDIwZT5EGxqtQCoXEzzrNoDDtt2LqNOm1zvxuO7ner3NMUyJdCmq/Bja4523G/CqeV4szDUwQgbi1yQ3kRsavppxi52TR5WLqRq1Y4dSlGW+l9VytPL2di/S9he17b24Xr1SlUHqLQUpSh01f6e8Y5wmHwUV+sxmJVAoNtQX5v+Y0XurQc0E2XY3S3ZnwswOxuNUbAgg8wbA+Rre/SxvWek+XYfiuGiaZvBjrf/wAcPvrX/wAIDJepzMTAdnExK1/z0/Jkfqqh+tQHR+CxSyxpIhusiqynwYBh+wirfO85jwmHkxEx0xxKWY8/ADvJNgB3kVi3oazn1jKMPc3aENC3h1Zso/yylYj8I/PSkGHwin/iu0j/AOGOwUHwLOT5oKAgujWHm6TZg8uLZlweHsepViFGonTGD/eIUln42Fha4tuJvR/l5i6n1LD6LWt1aA+esDVfxvfxrFPg/wCXCPKRJzmmkYnwW0YH7h99bLoDnzOGn6MZkpgZnwOI7XVMbggEBkvykW4s/cVvfcVvnLMzjxEMc8Tao5UDKfAi/sPeORrWvwicuD5bHLbtRYhd/wA11ZSPfo91UPg656ZMFNhWN/V5Ay+CTAm366OfrUBqT0j/ACzi/pJ+0V1qK5K9I/y1i/pJ+0V1qKAxD0u/I2M/Rr94lS3Qn5NwX0TD/dJUT6XfkbGfox94lSXRGcJleEdjZVwcDE+AhQn9goDQvpSws+PzHMJ4+1Dl4jRrn4qjskAc/wAp1rHwBq++DtnRjx8uGJ7M8JIHe8RuP3GkrLfQ5lPrmX5jLLxzCeZWP5pTj7Glf3Vp3oZmDYHNMPI/ZMWICyeCkmN/3WagOvzXF2LQHFuCNjOwPkZCK7QrjDEf2xvpB+8oDpmT0LZSQR6oBfmJJwR5flK090wyfFdHMcrYOeQQygtGSbhgpAaORfiuRdd7cGB2PDpcVpL4SuNTTg4ti95XtzC2RR7Cb/qmgNl9AemK5ngkxKjS1ykqcdMi2uB4EEMPBhXMXT75Wxv0ub7xq3F8HDDuMFiXPxGnAXzVBqP7yj2Vp3p98rY36XN941AdSdNvkzG/RMR909aB9APyuv6GX7Frf3Tb5Mxv0TEfdPWgfQD8rr+hl+xaA6arW/pG+WMk/TT/AGQ1sitb+kb5YyT9NP8AZFQFL4QWNePKlCMVEmIjR7G2pdEraT4XRdvCuf8Ao7mz4LGQ4galaGRWI3BK37SkdzISPI1vv4Qvyfh/pkf3c1a29PeTdTmrSAdnERpJ4ah+TYfuA/WoDpmOQMAwNwRcHvB51zP6dM6fE5nJGt2iwiLHtcqrNZmJ5AlmC3/MFbn9GfSNZclgnc/8GEpIe7qLqSfqIG9taxyPCmTIc4zCQflMZKT9VZFbb68jj6tAPg345xi8TDqPVmDXpv2dSui6rd9mIvXQNc6/Bx+UZ/orfew10VQFrj8tSYAMNxwI4ivWBwvVrp2JvxChb+YHO1XFKlneXLwULD0lV75R8W1/5FKUqJeKUq2zLHCGGSZvixRu58kUsf2CgNYdAT610izTF8VhAgXu2YJcezDt+tXz4RWS9ZgYsQBc4eax8ElGk/vrH76wv0fejXGY/DtjI8c2G62V7hes7ZU7uSrrftMw9lT2aeg3HtC4bM3mGknq260hyu4XtSEcQOVAfPg2ZztisIT/AHJlH/xufuqifhIA+vYfu9W28+se/wCFY36Gc49XzfD3Nlm1Qt/3B2R/mCOtj/CNyAvh8Pi1F+pZo38FksVJ8Ay283FAZV6E7f0Jhbf9a/n18tZzWrvg9ZuJMtaC/agmYW/Nks4PtbrPdW0b0Br707W/oaa//Mht59Yv4XrBPg136/Gd3VRX89T2/Gsh+EZmwTAw4e/amn1W/MiU3/edKfB2yAxYKbFMLesyAJ4pFqF/a7OPq0BqT0j/AC1i/pJ+0V1qK5K9JBtnOLvt/wCpP4V1qDQGIel35Gxn6MfeJUXnuaer9Fw/M5fBGPOWOOL/AO9/ZUj6YpQuTYsk2uiAeZlQAVgnpNxLHI8qwa/HxIwwt3hIVFv15I6A2B6J8s6jKMIlt2j6w/8AdYyfY4HsrQHpiyX1bN8QALLKRMvj1oux/wAzWPZWxo/Qdj1AVc2kAAAAHXAADYAAS7CsI9KHo1xOAjixE2KOKDt1epg912LgXdm2Nn93jQHQXQnOfW8vwuIvcyQpqP56jS/76tXJeI/tjfSD95W+vg75z1mXyYcnfDzGw7klGofviWtC4j+2N9IP3lAdA+lb0oYrK5Ujiw8bLKhZJXLEagbMugW3F1PH5wrWPRjodjOkWIkxU2IQBXCysTdwLXCpENgLXtew2PE3rcPpl6K+u5ZIVF5cPeZO8hQda+1Lm3MqtaZ9CfSv1PMkjY2ixVom7gxP5Nv1uz5OaA6SyHIosHh48NAumONbDmSeJYnmxJJJ7zXJ/T75Wxv0ub7xq6/rkDp98rY36XN941AdSdNvkzG/RMR909aB9APyuv6GX7Frf3TX5Nxv0TEfdPWgPQG4Gbrc8YZQPE2B+wH3UB03Wt/SN8sZJ+mn+yKtkVrT0hyA51kqDdhJMxHcCI9/3W91AUPhCj+r8P8ATY/u5qsfhHZNrwmHxIG8MpRv8Movc+TRgfWqQ+EGP6ug+mxfdzVlfpIyb1rK8VCBduqZ1H58f5RR7SgHtoDQnRPpl1GRZlhdVmdoxGOZE/Yk9yR/vVs7Nsn9V6JmG1iMKjMPz5HWRh+s5FaG6JZP61jsPh7XEsyK3+C92PsQMa6c9LQ/qbGfoh/rSgNSfBx+UZ/orfew10VXO3wcB/WGI+in72KuiaAx/E5bKZGIW4ZmvaTSWQ2svgBb9tT6jYVEYrGOWktKsYj4KQCW2vc35HhtUnhZdSKxFiyg28xetFXM4q55GAVGFWoqea7fNuG07W136+vUq0pXxjas5659rCvTHmnUZPiSDYyKsQ8esYKw/U1+6sqfMQPmSHyQmreXN0Is0UhHjH/GrFTk9kZJ42hD80kRXowyzqMpwcfMwhz5y3lP+usoqJHSSIbHUPq1Wjz+E/Pt5gj8K66NRf8Allce0sHJ2VWPujlnp5lzZfnE4Ts9XOJYvAMRMlvK4HsrqN4ocfgwHXXDiYQSDzWRQw35HcEHkRV9HIr7qQ3iLGqtVG5NSV0c/YfJsb0ZxzTrG+IwEnZdkF+xe41AfEkXkT2TcgEXNofph6U5xjjNgcdM2HbRII2LqEb50TK2xGoHhcWYC9dMXrCvSN6M48ygVI+rhmSQMJNA3BBDKdNiQbg+aih01nB0dxnSbHDGTI2HwK2VCf8AlqTdY7jtsW1Xe1ge+wWt94HApDGkUahI41Cqo4BVFgPdWNejjojLluFOGlnWZQ5aMhSukNuV3J21XP1jWV6qA0D6dPR3MMQ2YwIXikA64KLmN1ULqIG+gqBvyIN7XFVuhnwgRBhkgxkMkjRKFWSMqSygWGpWI7QAHaBN+6t8E1C4vodgJX1SYPDO53JaGIsfEkrc0BpvHZ/i+k+JjwsURgwMbhpWvqsBtqd7W1WuFQczc3tcT/S+MYjpJlmDW3V4VBJYcFK6pbfqwxe+ts4PBxwoEiRI0XgqKEUexQAK96V1XsNRHhe320BUrEPSzkfrWU4lALtGnWp33i7Zt4lQw9tZdqr5rFr3Fu/l76A5x+D1nHVZk8BO2IhYAd7xnWP3Os99YHiIG9cbsn+0Hkf+ZXZQUUDDjfbz9lAfbVyP6SOjBy/MpoVGmPV1kJ4fk33W3+E3W/eldc3qhPhI3I1ojG22pQTb2jxoCA9HPSoZhl8M5IMltEvhKmzeV9mt3MK5l6ffK2N+lzfeNXXcMCIDpVVHE2AUeZtVtLkmHZizQRFmNyTGhJJ5kkbmgLjEYZZI2jcXV1KsO8MCCPcTXK+d9H8ZkOYLKAbRyXhmsTHIu40kjmVJDLe+55WNdWM4AuSAP9j7a8YjDpIpR1VlI3VgGBHiDsaA0+vwkoOqucJL11vih06u/wDj+Nb6tevRllmKzLMDneMXQiqVwy2IG4K9gHfQqs+/NnJ5GtjL0Ky9G1jBYVSD8bqYhY+enbepwd1Aax+EF8mw/TIv9E1bOIrzLErbMAediAftr3egNEeiXoV1We4y6nRgTIqXvxkYqh9sWs+0Vsj0t/I2M/Rj/WlZYpG5FuO9u8bb19dQRYgEHkdxQHPfwb/7diPo3/lSuhqoxYdFPZVVNuQANvZVagLLGrCDqkCkgX3FzYEC/lcirtHB4EG3dVDGZekpGq+1+BIuDbY25bCqmHwyoLIoUeFTbWVau5lhGpGtJ5YqL55fqVaUpUDUUsTIVUsq6iBsBteqWX4ppE1MhQ3Ox+3cVdUqV1a1ipwl3ilm0ttpv16nl4wdiAfMXqymyOFvmAf4ez9lX9RuOxxWeJAfjE6h4GwB996lTz3tFmfGLDqGavFNXS1Se7S+5aSdGdJvFIynx/iLVZY6bFRizMdP95bf6gLj21lVCKujiZX8aT9Tz63YlJxaw8pU2/0t2+av9LGOdHurY6mJM19tRPDw76yOorMMgR+0nYfvGwPmB9oqzwmdvE3Vzg7fO5+f5w8alOPfeKD+X8FGFrPsxKhiYpJ7TWzf+XKfm9PYxDK8unfGxrMEbCvjM1ATRIHs7TA63J0lWubWA4jc1Yz5AkOV3xHWTK2YxpOWVmY4fC4g4ZQVQaiohhB2FyWJ3vW3I5AwBBuDwIr1WM+jTTV0aNzvKJpMFl46qUpH66wLrI00OG6+Lq5VAYEzJCQyqTwU7HhU/meHBzj/AIcvrpx2GeGTTJpGBWFBKA/xAl+vBXiWYbVtOlDppHAYdwc9VYyesgxurSky2dZ8RoD6xpkd0kupjNgqWIvvU3nGGBzbeOU4w4vBthnCvpGDRI+uAf4oX+0hlO5LjwradKA1dPi1fAY3DlZW6rMXbEoI5QThpMezvpIA1gwhiQhO1++ojF4ZfUkbq2OWnG4pokeOZkEbQsIGeJPyvU+sayBt8ZeG1bopQGq8Rh8U2HGiJo5zkTKqL1l1bUn5MFiW6zTtYkterbPEily2LDZRh5ikmIdtKrJEQ0MWsNee2wm6gnftFGAua27SgMIynPFbNI2dXRsZluFMYKSW1B8VKyswWyEKw+MRVtnUYXP8K6qZZGj0FWjl/JJpxBM0cwPV8W0sjcbrbfhsClAalxGQCHBY3D4fCvfF5l1OiPsM0KkSEBn7Kr1azAMdu1UpHloxa5LPiICZ0kZJS6tqVosPOTfuHrESMDzNu/fY1KA1JneHjCRnGxSPgxjc11qEkYda8ziFiqC+4MoU8LsvnUb0jy/HCJHs7OuUYSLEoQxLCSSUMbjjJG6ox52L99btpQGC+ktItWEbFo8mBV5uuVVdx1hjtEWVO1a5cA8mZajOjeRTvjMuknRS+Hy2IuZVcurkutlYEASbjVqvtfa+9bNpQGs+l+Wu2e4WXqz1ca4QNKquzxlpsTZV0kDQ7BUcm9lcG3OrPD4THdcNJXT1mc+rhUdZFkaSWxdydJBaxWwHLjW2KUBpHDYWM4DHerRSrB6pglnVklUtilkbruywuziMqHK8duNeszwq/wBGACMjB/0sxw6zxYh0GG6l7ExR2m6vrdZUbHcVuylAa8gQL0hLIpkaSGzloplMCLEpUxyn8m8btYFeIcnxrYdKUAq3xWOVBxF+AF7b2JAJ+be3E1cVZ4jK0d9bC+24+abcLjnbepRy38RRiO9yfg2v5lbCYkSIrjgwv/L31WqMTO49YUEaNPGxG+oKAO8ceHdUnXZxcXqrEcNXhVj4ZKTWja6/wWmYxSFbxNZhy2Ibw3qPyrM5JCVZkDj5pUg7fWHutU3UdmWTrL2gdMg4MPx/jVlOcbZZe5jxmHrZ1XoNu28LtJ+nR/s+RiPWfm9V+9f9u1UcBkrCTrZW1P4cOFqoJnEkJ0TrccnHP8D+w1L4XHJILowP2jzHEVOXeU46JWfKM1D4TFVU5Sk5xd8kns+tufXUr0pSsp7wq0zHLlmWzceR5j/fdV3Suxk4u6K6tKFWDhNXT3RiuBxb4WQxyfEP+9Q8KylXBFwdjzqwznLutjNvjLuv8PbUDlsEsw6vUREvH+Hj5cq2uMa8e8vZrc+Zp1a3ZdX4RRdSMtafVdU30W9+PpPS5ygbQl5G7k3954VXBkZeCofG7/ZbevuDwKRLpQW7zzPmauKyycV+VHvUadeSvXlvwtEvnu356ehRnhLLYOVPeoH43rH8dkUqgushcjzDezfesmqnPMqKWY2A4mpUqsoPwlOO7PoYqN6rast7tW897e5j/R/OGL9W7XBGxPG45X586lswzdIfjG7clHH+VYfNLaQsh+eSp9txXuXCyFTKwNieLbXJ7u/+VejPCwlNSeifHmfGYXtzE0cPKjBZ5Rb8W6Uf7twS0nSxvmxgeZJ+y1ZCklkBewNhfuB58awKFwGBIvYg277cqnosulxB1zMVTiF4beA5eZ3qvEYenG1tEbOyO18XWc816knay0SXVt20JGXpBCptqv4gEj3/AMKkGcAXJsBxNYvlmEWScsotFHv7uFye+169dJcyLN1QPZW1/E8fcKpeHi5qEemp6MO2atPDVMTXStmtBK+vvx/DLo498RKFj2jRgWbvsb/hsKkYM3jeQxqbkDjyNuQNYrJmB0CJOyvPvYniT4eFTWV4NcPGZJCA7A2BIFhx0786srUYxjr8l92Zezu0q1at4XfmpJ7Jfpiv2T5d2SGNzeOLZm37huf5e2rXL+kHWyaAhA33vfh3i21QmSYQSzdvcAFj4nx9pqTzbN1iBihADcyAAF8PP7K46EYvu0ry68InT7Wr1afxlSap0k9I2vKVuNevkXmYZ2sbaFUu/cOXn4+FfcmzQzB9ShdJHDxv3+VQGV4CWQnTdQ3xnPdzAPE+z21eZyVgjEMexbdjzI4b+f4UlQgvw46y6kaXamKknjavhpK/h01vokuXrq3ouiLjF5q0r9TB9Z/Dnbw8fdUomYxl+rDAsOXlyvwv4VjDZisUXVw31N8d+HsHOrvKMCsK+sS7bdkefPzPIUqUIqPTp1bO4TtOtOvZNSb1m7+CEVwvPq+X7mRSyhQWYgAcSahMR0qUGyIWHeTpv5CxqyxLyYm7nsRJc78Nv9TVYZbh3aRdAuQQd+AtzPhUqWGgk3PdcFOP7cxM6kKeFTUZPSVrt+aT4+WpmzzhRdiF8yBXtWBFwbg8xWMZ9AF0BmLSMbljwA4WC8AL/ZV4udaEHVxMYx2Q17X2PAW8ONZnh24px1uezHteMa06dZZVFLq3rrqkuFvwupOUpSsx7pHRZbHE2snhsuo7ICeA9pqvg8Z1hYgdgGyt/eI4kDuqvLEGBVhcHiKtJ42jiEcdyT2QTvpB+cfIfhVt8++557p/Du9NWgk20t29renT0S2L6lQ+RYlmUJbsoCGJvfVqNgPZ9oqSgxavfSQSpsRzHsO9cnBxbRbhsXCvTjNaZuPrbrbY9yxBhZgCDyO9ROI6NLfVGxjPvH8R76maUhUlD8rGJwVDEr8WKfnz8nuQqri027Eg8eP4VUXNZh8bDt9U3/ZUtSpOqnvFfQzxwM6f/XWmvJ2l9U3+5GrnXfDMPqfzq8w+J1/NZf8AELVWpUJOL2RqpU6sX453+SQqnDAEFgLXJPtJvVSvAmBJUEFhxF96jqXvLdN78f35H2SQKCSQAOJOwq1XMR1xiawJAKG97juPceNWuHxxaRopQLNsLA6Qbbpcjc2saq4PKQmpSAy6gynfVtwufDlVuRRvmPO+JqV3F0NrtO/Fr6NefD4e64JGovpBiAI9OgsXNhxtfjfbn4c6lKVCEsskzXiaTrUpU07XVr2v+xCZBk+ga5F7R4A8h3+BNeukOAkl0BBcC99wN9t9/bUzSrO/l3necmJdlUFhPhFdR5a3etyIyrIFj7T2Z/2Dy7z41I4yEvGyg2LAi/nValQlUlKWZvU00MFRoUe5pxtH+89SLwGRBAAzFrG9uC377cz51GQZG0srs91XW3mdzw8PGsnq3nlcbIgPiWAH7LmrYV6l276sw1+ycI4Qi4vLF3sru/ru9CykycCWNkVAiDgb8b/G24nzqlnmOhCsLK0hUqNgSt/HlXqbA4iTZpFRe5L/AMj+2vWF6NRLu13Pjw9w/GpqUVZzle3C/ky1KVeanTwtFRUnrKVultIq722v7Fr0ewrLE8gHaYHT7Abe8/ZVHJY+qZjKjattJ0M3fexAPhWSqLbCvtQeIbcrrc0U+x4040cstaadrq6be7t9NS0hxTswtGVTmW2PsXjx77VAzZa8+Jk5KrWJ7gOAHjaspr4BUadZ023FcGjF9mrFxjCtJtKV2uulrace78zHszyZYgjKupUPb3sTwtcnlfaw76+xYGTEvrmBSMcF4ezv8z/sZDSpfESt59Sl9i0HUbWkHZuCsk2tFfm3l115LfEYJWj6vguw222BB/CvuFwaRjSgsP2nzPOq9KozO1r6Hq9xTz95lWa1r+XQiJsl62dpJPiCwUd9hz7he9SyqALDYCvtK7KcpWT4K6GFpUHKUFrJtt8v/S4FKUqBpFKUoC3eDShEai+5tcgEk77irXK8MY1Z5DZmPzmBIUbKC3P+dSVeZIwwKsLg8QampuzXUyzw0XONRbxTsuL9ft6cFjgZnErRM2sBQ2qwBF/mm23jUhVHC4NIxZFCg1VNJtN6HcNTnTp2m7vXlu2u13q7eZQw+PSQkIwJHECq3Wjfcdnjvw2vv3bVHQI7zK7J1YRSPjBrk+XIV7w0d5ZxyJT9qAVKUEvb7meliaklG63k1ezWmVu9nqtVbX1LsYlbqLjtAlfEDu94qicwHWCPSwvezEWUkC+3ftUXlmXuphYbqNVwSOySCDbwJANqv8VlpaZZBpGkgk7lja+3GwFjU3CEZWvw/cpp4nFVqSmoWeaOnWLSbt7vp56iSeRJV1FerclQAOB4rcnmbEUfL9EiPEoG5DjhdW3v42NjV7JEGtcXsQR5jga91XntsavhFJvO76pp8p6beV19VsUWwilw5F2AsL8B4gcL+NVqUqDbZrjCMb2W+4pSlcJClKUApSlAKUpQClKUApSlAKUpQClKUApSlAKUpQH/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cs typeface="Arial" pitchFamily="34" charset="0"/>
            </a:endParaRPr>
          </a:p>
        </p:txBody>
      </p:sp>
      <p:sp>
        <p:nvSpPr>
          <p:cNvPr id="10249" name="TextBox 16"/>
          <p:cNvSpPr txBox="1">
            <a:spLocks noChangeArrowheads="1"/>
          </p:cNvSpPr>
          <p:nvPr/>
        </p:nvSpPr>
        <p:spPr bwMode="auto">
          <a:xfrm>
            <a:off x="1143000" y="5365750"/>
            <a:ext cx="3505200" cy="1016000"/>
          </a:xfrm>
          <a:prstGeom prst="rect">
            <a:avLst/>
          </a:prstGeom>
          <a:noFill/>
          <a:ln w="9525">
            <a:noFill/>
            <a:miter lim="800000"/>
            <a:headEnd/>
            <a:tailEnd/>
          </a:ln>
        </p:spPr>
        <p:txBody>
          <a:bodyPr>
            <a:spAutoFit/>
          </a:bodyPr>
          <a:lstStyle/>
          <a:p>
            <a:r>
              <a:rPr lang="en-US" sz="1200" b="1">
                <a:solidFill>
                  <a:srgbClr val="000066"/>
                </a:solidFill>
                <a:latin typeface="Calibri" pitchFamily="34" charset="0"/>
                <a:cs typeface="Arial" pitchFamily="34" charset="0"/>
              </a:rPr>
              <a:t>Support Units</a:t>
            </a:r>
          </a:p>
          <a:p>
            <a:pPr>
              <a:buFont typeface="Arial" pitchFamily="34" charset="0"/>
              <a:buChar char="•"/>
            </a:pPr>
            <a:r>
              <a:rPr lang="en-US" sz="1200">
                <a:solidFill>
                  <a:srgbClr val="000066"/>
                </a:solidFill>
                <a:latin typeface="Calibri" pitchFamily="34" charset="0"/>
                <a:cs typeface="Arial" pitchFamily="34" charset="0"/>
              </a:rPr>
              <a:t>Administrative &amp; Financial</a:t>
            </a:r>
            <a:endParaRPr lang="el-GR" sz="1200">
              <a:solidFill>
                <a:srgbClr val="000066"/>
              </a:solidFill>
              <a:latin typeface="Calibri" pitchFamily="34" charset="0"/>
              <a:cs typeface="Arial" pitchFamily="34" charset="0"/>
            </a:endParaRPr>
          </a:p>
          <a:p>
            <a:pPr>
              <a:buFont typeface="Arial" pitchFamily="34" charset="0"/>
              <a:buChar char="•"/>
            </a:pPr>
            <a:r>
              <a:rPr lang="en-US" sz="1200">
                <a:solidFill>
                  <a:srgbClr val="000066"/>
                </a:solidFill>
                <a:latin typeface="Calibri" pitchFamily="34" charset="0"/>
                <a:cs typeface="Arial" pitchFamily="34" charset="0"/>
              </a:rPr>
              <a:t>Research &amp; Documentation</a:t>
            </a:r>
            <a:endParaRPr lang="el-GR" sz="1200">
              <a:solidFill>
                <a:srgbClr val="000066"/>
              </a:solidFill>
              <a:latin typeface="Calibri" pitchFamily="34" charset="0"/>
              <a:cs typeface="Arial" pitchFamily="34" charset="0"/>
            </a:endParaRPr>
          </a:p>
          <a:p>
            <a:pPr>
              <a:buFont typeface="Arial" pitchFamily="34" charset="0"/>
              <a:buChar char="•"/>
            </a:pPr>
            <a:r>
              <a:rPr lang="en-US" sz="1200">
                <a:solidFill>
                  <a:srgbClr val="000066"/>
                </a:solidFill>
                <a:latin typeface="Calibri" pitchFamily="34" charset="0"/>
                <a:cs typeface="Arial" pitchFamily="34" charset="0"/>
              </a:rPr>
              <a:t>Technological development &amp; promotion</a:t>
            </a:r>
            <a:endParaRPr lang="el-GR" sz="1200">
              <a:solidFill>
                <a:srgbClr val="000066"/>
              </a:solidFill>
              <a:latin typeface="Calibri" pitchFamily="34" charset="0"/>
              <a:cs typeface="Arial" pitchFamily="34" charset="0"/>
            </a:endParaRPr>
          </a:p>
          <a:p>
            <a:endParaRPr lang="el-GR" sz="1200">
              <a:latin typeface="Calibri" pitchFamily="34" charset="0"/>
              <a:cs typeface="Arial" pitchFamily="34" charset="0"/>
            </a:endParaRPr>
          </a:p>
        </p:txBody>
      </p:sp>
      <p:pic>
        <p:nvPicPr>
          <p:cNvPr id="10250" name="Picture 2" descr="Full-size image (32 K)"/>
          <p:cNvPicPr>
            <a:picLocks noChangeAspect="1" noChangeArrowheads="1"/>
          </p:cNvPicPr>
          <p:nvPr/>
        </p:nvPicPr>
        <p:blipFill>
          <a:blip r:embed="rId9" cstate="print"/>
          <a:srcRect/>
          <a:stretch>
            <a:fillRect/>
          </a:stretch>
        </p:blipFill>
        <p:spPr bwMode="auto">
          <a:xfrm>
            <a:off x="2928938" y="2476500"/>
            <a:ext cx="1171575" cy="895350"/>
          </a:xfrm>
          <a:prstGeom prst="rect">
            <a:avLst/>
          </a:prstGeom>
          <a:noFill/>
          <a:ln w="9525">
            <a:noFill/>
            <a:miter lim="800000"/>
            <a:headEnd/>
            <a:tailEnd/>
          </a:ln>
        </p:spPr>
      </p:pic>
      <p:pic>
        <p:nvPicPr>
          <p:cNvPr id="10251" name="Picture 26" descr="AgaroseGeLoad.jpg"/>
          <p:cNvPicPr>
            <a:picLocks noChangeAspect="1"/>
          </p:cNvPicPr>
          <p:nvPr/>
        </p:nvPicPr>
        <p:blipFill>
          <a:blip r:embed="rId10" cstate="print"/>
          <a:srcRect/>
          <a:stretch>
            <a:fillRect/>
          </a:stretch>
        </p:blipFill>
        <p:spPr bwMode="auto">
          <a:xfrm>
            <a:off x="971550" y="4292600"/>
            <a:ext cx="1001713" cy="1104900"/>
          </a:xfrm>
          <a:prstGeom prst="rect">
            <a:avLst/>
          </a:prstGeom>
          <a:noFill/>
          <a:ln w="9525">
            <a:noFill/>
            <a:miter lim="800000"/>
            <a:headEnd/>
            <a:tailEnd/>
          </a:ln>
        </p:spPr>
      </p:pic>
      <p:pic>
        <p:nvPicPr>
          <p:cNvPr id="10252" name="Picture 30" descr="HCMR_IMBG_Genotyping.jpg"/>
          <p:cNvPicPr>
            <a:picLocks noChangeAspect="1"/>
          </p:cNvPicPr>
          <p:nvPr/>
        </p:nvPicPr>
        <p:blipFill>
          <a:blip r:embed="rId11" cstate="print"/>
          <a:srcRect/>
          <a:stretch>
            <a:fillRect/>
          </a:stretch>
        </p:blipFill>
        <p:spPr bwMode="auto">
          <a:xfrm>
            <a:off x="2484438" y="4579938"/>
            <a:ext cx="1220787" cy="685800"/>
          </a:xfrm>
          <a:prstGeom prst="rect">
            <a:avLst/>
          </a:prstGeom>
          <a:noFill/>
          <a:ln w="9525">
            <a:noFill/>
            <a:miter lim="800000"/>
            <a:headEnd/>
            <a:tailEnd/>
          </a:ln>
        </p:spPr>
      </p:pic>
      <p:sp>
        <p:nvSpPr>
          <p:cNvPr id="26" name="Rectangle 32"/>
          <p:cNvSpPr/>
          <p:nvPr/>
        </p:nvSpPr>
        <p:spPr>
          <a:xfrm>
            <a:off x="4643438" y="2492375"/>
            <a:ext cx="2181225" cy="1143000"/>
          </a:xfrm>
          <a:prstGeom prst="rect">
            <a:avLst/>
          </a:prstGeom>
          <a:noFill/>
          <a:ln w="38100">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MS PGothic" pitchFamily="34" charset="-128"/>
            </a:endParaRPr>
          </a:p>
        </p:txBody>
      </p:sp>
      <p:sp>
        <p:nvSpPr>
          <p:cNvPr id="10254" name="TextBox 31"/>
          <p:cNvSpPr txBox="1">
            <a:spLocks noChangeArrowheads="1"/>
          </p:cNvSpPr>
          <p:nvPr/>
        </p:nvSpPr>
        <p:spPr bwMode="auto">
          <a:xfrm>
            <a:off x="6877050" y="3716338"/>
            <a:ext cx="2124075" cy="1069975"/>
          </a:xfrm>
          <a:prstGeom prst="rect">
            <a:avLst/>
          </a:prstGeom>
          <a:noFill/>
          <a:ln w="9525">
            <a:noFill/>
            <a:miter lim="800000"/>
            <a:headEnd/>
            <a:tailEnd/>
          </a:ln>
        </p:spPr>
        <p:txBody>
          <a:bodyPr>
            <a:spAutoFit/>
          </a:bodyPr>
          <a:lstStyle/>
          <a:p>
            <a:r>
              <a:rPr lang="en-US" sz="1600" b="1" dirty="0">
                <a:solidFill>
                  <a:srgbClr val="0000CC"/>
                </a:solidFill>
                <a:latin typeface="Calibri" pitchFamily="34" charset="0"/>
                <a:cs typeface="Arial" pitchFamily="34" charset="0"/>
              </a:rPr>
              <a:t>Institute of Marine Biology, Biotechnology and Aquaculture (IMBBC)</a:t>
            </a:r>
            <a:endParaRPr lang="el-GR" sz="1600" b="1" dirty="0">
              <a:solidFill>
                <a:srgbClr val="0000CC"/>
              </a:solidFill>
              <a:latin typeface="Calibri" pitchFamily="34" charset="0"/>
              <a:cs typeface="Arial" pitchFamily="34" charset="0"/>
            </a:endParaRPr>
          </a:p>
        </p:txBody>
      </p:sp>
      <p:sp>
        <p:nvSpPr>
          <p:cNvPr id="28" name="Rectangle 33"/>
          <p:cNvSpPr/>
          <p:nvPr/>
        </p:nvSpPr>
        <p:spPr>
          <a:xfrm>
            <a:off x="4643438" y="3716338"/>
            <a:ext cx="2227262" cy="1143000"/>
          </a:xfrm>
          <a:prstGeom prst="rect">
            <a:avLst/>
          </a:prstGeom>
          <a:noFill/>
          <a:ln w="381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MS PGothic" pitchFamily="34" charset="-128"/>
            </a:endParaRPr>
          </a:p>
        </p:txBody>
      </p:sp>
      <p:sp>
        <p:nvSpPr>
          <p:cNvPr id="29" name="Rectangle 34"/>
          <p:cNvSpPr/>
          <p:nvPr/>
        </p:nvSpPr>
        <p:spPr>
          <a:xfrm>
            <a:off x="4643438" y="1916113"/>
            <a:ext cx="2181225" cy="533400"/>
          </a:xfrm>
          <a:prstGeom prst="rect">
            <a:avLst/>
          </a:prstGeom>
          <a:noFill/>
          <a:ln w="381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MS PGothic" pitchFamily="34" charset="-128"/>
            </a:endParaRPr>
          </a:p>
        </p:txBody>
      </p:sp>
      <p:sp>
        <p:nvSpPr>
          <p:cNvPr id="78866" name="Text Box 18"/>
          <p:cNvSpPr txBox="1">
            <a:spLocks noChangeArrowheads="1"/>
          </p:cNvSpPr>
          <p:nvPr/>
        </p:nvSpPr>
        <p:spPr bwMode="auto">
          <a:xfrm>
            <a:off x="1116013" y="1268413"/>
            <a:ext cx="6640512" cy="461962"/>
          </a:xfrm>
          <a:prstGeom prst="rect">
            <a:avLst/>
          </a:prstGeom>
          <a:noFill/>
          <a:ln w="9525">
            <a:noFill/>
            <a:miter lim="800000"/>
            <a:headEnd/>
            <a:tailEnd/>
          </a:ln>
          <a:effectLst/>
        </p:spPr>
        <p:txBody>
          <a:bodyPr wrap="none">
            <a:spAutoFit/>
          </a:bodyPr>
          <a:lstStyle/>
          <a:p>
            <a:pPr>
              <a:defRPr/>
            </a:pPr>
            <a:r>
              <a:rPr lang="en-US" sz="2400" b="1" dirty="0">
                <a:solidFill>
                  <a:srgbClr val="000066"/>
                </a:solidFill>
                <a:effectLst>
                  <a:outerShdw blurRad="38100" dist="38100" dir="2700000" algn="tl">
                    <a:srgbClr val="C0C0C0"/>
                  </a:outerShdw>
                </a:effectLst>
                <a:latin typeface="Calibri" pitchFamily="34" charset="0"/>
              </a:rPr>
              <a:t>2012: Second round of mergings (Law 4051 / 2012)</a:t>
            </a:r>
            <a:endParaRPr lang="el-GR" sz="2400" b="1" dirty="0">
              <a:solidFill>
                <a:srgbClr val="000066"/>
              </a:solidFill>
              <a:effectLst>
                <a:outerShdw blurRad="38100" dist="38100" dir="2700000" algn="tl">
                  <a:srgbClr val="C0C0C0"/>
                </a:outerShdw>
              </a:effectLst>
              <a:latin typeface="Calibri" pitchFamily="34" charset="0"/>
            </a:endParaRPr>
          </a:p>
        </p:txBody>
      </p:sp>
      <p:sp>
        <p:nvSpPr>
          <p:cNvPr id="10258" name="TextBox 31"/>
          <p:cNvSpPr txBox="1">
            <a:spLocks noChangeArrowheads="1"/>
          </p:cNvSpPr>
          <p:nvPr/>
        </p:nvSpPr>
        <p:spPr bwMode="auto">
          <a:xfrm>
            <a:off x="6877050" y="2536825"/>
            <a:ext cx="2032000" cy="1069975"/>
          </a:xfrm>
          <a:prstGeom prst="rect">
            <a:avLst/>
          </a:prstGeom>
          <a:noFill/>
          <a:ln w="9525">
            <a:noFill/>
            <a:miter lim="800000"/>
            <a:headEnd/>
            <a:tailEnd/>
          </a:ln>
        </p:spPr>
        <p:txBody>
          <a:bodyPr>
            <a:spAutoFit/>
          </a:bodyPr>
          <a:lstStyle/>
          <a:p>
            <a:r>
              <a:rPr lang="en-US" sz="1600" b="1">
                <a:solidFill>
                  <a:srgbClr val="0000CC"/>
                </a:solidFill>
                <a:latin typeface="Calibri" pitchFamily="34" charset="0"/>
                <a:cs typeface="Arial" pitchFamily="34" charset="0"/>
              </a:rPr>
              <a:t>Institute of Marine Biological Resources and Inland Waters, (IMBRIW)</a:t>
            </a:r>
            <a:endParaRPr lang="el-GR" sz="1600" b="1">
              <a:solidFill>
                <a:srgbClr val="0000CC"/>
              </a:solidFill>
              <a:latin typeface="Calibri" pitchFamily="34" charset="0"/>
              <a:cs typeface="Arial" pitchFamily="34" charset="0"/>
            </a:endParaRPr>
          </a:p>
        </p:txBody>
      </p:sp>
      <p:sp>
        <p:nvSpPr>
          <p:cNvPr id="22" name="Rectangle 2"/>
          <p:cNvSpPr txBox="1">
            <a:spLocks/>
          </p:cNvSpPr>
          <p:nvPr/>
        </p:nvSpPr>
        <p:spPr bwMode="auto">
          <a:xfrm>
            <a:off x="3276600" y="549275"/>
            <a:ext cx="5543550" cy="633413"/>
          </a:xfrm>
          <a:prstGeom prst="rect">
            <a:avLst/>
          </a:prstGeom>
          <a:noFill/>
          <a:ln w="9525">
            <a:noFill/>
            <a:miter lim="800000"/>
            <a:headEnd/>
            <a:tailEnd/>
          </a:ln>
        </p:spPr>
        <p:txBody>
          <a:bodyPr anchor="ctr"/>
          <a:lstStyle/>
          <a:p>
            <a:pPr algn="r" eaLnBrk="0" hangingPunct="0">
              <a:defRPr/>
            </a:pPr>
            <a:r>
              <a:rPr lang="en-US" sz="2800" b="1" dirty="0">
                <a:solidFill>
                  <a:srgbClr val="000066"/>
                </a:solidFill>
                <a:latin typeface="+mj-lt"/>
                <a:cs typeface="MS PGothic"/>
              </a:rPr>
              <a:t>Hellenic Centre for Marine Research (HCMR)</a:t>
            </a:r>
            <a:endParaRPr lang="el-GR" sz="2800" b="1" dirty="0">
              <a:solidFill>
                <a:srgbClr val="000066"/>
              </a:solidFill>
              <a:effectLst>
                <a:outerShdw blurRad="38100" dist="38100" dir="2700000" algn="tl">
                  <a:srgbClr val="C0C0C0"/>
                </a:outerShdw>
              </a:effectLst>
              <a:latin typeface="+mj-lt"/>
              <a:cs typeface="+mj-cs"/>
            </a:endParaRPr>
          </a:p>
        </p:txBody>
      </p:sp>
      <p:sp>
        <p:nvSpPr>
          <p:cNvPr id="10261" name="Text Box 21"/>
          <p:cNvSpPr txBox="1">
            <a:spLocks noChangeArrowheads="1"/>
          </p:cNvSpPr>
          <p:nvPr/>
        </p:nvSpPr>
        <p:spPr bwMode="auto">
          <a:xfrm>
            <a:off x="6877050" y="1844675"/>
            <a:ext cx="1779588" cy="581025"/>
          </a:xfrm>
          <a:prstGeom prst="rect">
            <a:avLst/>
          </a:prstGeom>
          <a:noFill/>
          <a:ln w="9525">
            <a:noFill/>
            <a:miter lim="800000"/>
            <a:headEnd/>
            <a:tailEnd/>
          </a:ln>
          <a:effectLst>
            <a:prstShdw prst="shdw13" dist="53882" dir="13500000">
              <a:schemeClr val="bg2">
                <a:alpha val="50000"/>
              </a:schemeClr>
            </a:prstShdw>
          </a:effectLst>
        </p:spPr>
        <p:txBody>
          <a:bodyPr wrap="none">
            <a:spAutoFit/>
          </a:bodyPr>
          <a:lstStyle/>
          <a:p>
            <a:r>
              <a:rPr lang="en-US" sz="1600" b="1">
                <a:solidFill>
                  <a:srgbClr val="0000CC"/>
                </a:solidFill>
                <a:latin typeface="Calibri" pitchFamily="34" charset="0"/>
                <a:cs typeface="Arial" pitchFamily="34" charset="0"/>
              </a:rPr>
              <a:t>Institute of </a:t>
            </a:r>
          </a:p>
          <a:p>
            <a:r>
              <a:rPr lang="en-US" sz="1600" b="1">
                <a:solidFill>
                  <a:srgbClr val="0000CC"/>
                </a:solidFill>
                <a:latin typeface="Calibri" pitchFamily="34" charset="0"/>
                <a:cs typeface="Arial" pitchFamily="34" charset="0"/>
              </a:rPr>
              <a:t>Oceanography (IO)</a:t>
            </a:r>
            <a:endParaRPr lang="el-GR" sz="1600" b="1">
              <a:solidFill>
                <a:srgbClr val="0000CC"/>
              </a:solidFill>
              <a:latin typeface="Calibri" pitchFamily="34" charset="0"/>
              <a:cs typeface="Arial" pitchFamily="34" charset="0"/>
            </a:endParaRPr>
          </a:p>
        </p:txBody>
      </p:sp>
      <p:sp>
        <p:nvSpPr>
          <p:cNvPr id="21" name="Rectangle 34"/>
          <p:cNvSpPr/>
          <p:nvPr/>
        </p:nvSpPr>
        <p:spPr>
          <a:xfrm>
            <a:off x="6913414" y="1926296"/>
            <a:ext cx="2167212" cy="533400"/>
          </a:xfrm>
          <a:prstGeom prst="rect">
            <a:avLst/>
          </a:prstGeom>
          <a:noFill/>
          <a:ln w="381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MS PGothic" pitchFamily="34" charset="-128"/>
            </a:endParaRPr>
          </a:p>
        </p:txBody>
      </p:sp>
      <p:sp>
        <p:nvSpPr>
          <p:cNvPr id="23" name="Rectangle 32"/>
          <p:cNvSpPr/>
          <p:nvPr/>
        </p:nvSpPr>
        <p:spPr>
          <a:xfrm>
            <a:off x="6898606" y="2509763"/>
            <a:ext cx="2181225" cy="1143000"/>
          </a:xfrm>
          <a:prstGeom prst="rect">
            <a:avLst/>
          </a:prstGeom>
          <a:noFill/>
          <a:ln w="38100">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MS PGothic" pitchFamily="34" charset="-128"/>
            </a:endParaRPr>
          </a:p>
        </p:txBody>
      </p:sp>
      <p:sp>
        <p:nvSpPr>
          <p:cNvPr id="24" name="Rectangle 33"/>
          <p:cNvSpPr/>
          <p:nvPr/>
        </p:nvSpPr>
        <p:spPr>
          <a:xfrm>
            <a:off x="6916738" y="3717032"/>
            <a:ext cx="2163762" cy="1152128"/>
          </a:xfrm>
          <a:prstGeom prst="rect">
            <a:avLst/>
          </a:prstGeom>
          <a:noFill/>
          <a:ln w="381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MS PGothic" pitchFamily="34" charset="-128"/>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5 - Θέση αριθμού διαφάνειας"/>
          <p:cNvSpPr>
            <a:spLocks noGrp="1"/>
          </p:cNvSpPr>
          <p:nvPr>
            <p:ph type="sldNum" sz="quarter" idx="12"/>
          </p:nvPr>
        </p:nvSpPr>
        <p:spPr/>
        <p:txBody>
          <a:bodyPr/>
          <a:lstStyle/>
          <a:p>
            <a:pPr>
              <a:defRPr/>
            </a:pPr>
            <a:fld id="{7EE8995E-1BFF-4C32-8375-6CA94FE2FD89}" type="slidenum">
              <a:rPr lang="el-GR"/>
              <a:pPr>
                <a:defRPr/>
              </a:pPr>
              <a:t>4</a:t>
            </a:fld>
            <a:endParaRPr lang="el-GR"/>
          </a:p>
        </p:txBody>
      </p:sp>
      <p:pic>
        <p:nvPicPr>
          <p:cNvPr id="8" name="HCMR.mp4">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4" cstate="print"/>
          <a:srcRect/>
          <a:stretch>
            <a:fillRect/>
          </a:stretch>
        </p:blipFill>
        <p:spPr bwMode="auto">
          <a:xfrm>
            <a:off x="1277938" y="5183188"/>
            <a:ext cx="846137" cy="809625"/>
          </a:xfrm>
          <a:prstGeom prst="rect">
            <a:avLst/>
          </a:prstGeom>
          <a:noFill/>
          <a:ln w="9525">
            <a:noFill/>
            <a:miter lim="800000"/>
            <a:headEnd/>
            <a:tailEnd/>
          </a:ln>
        </p:spPr>
      </p:pic>
      <p:grpSp>
        <p:nvGrpSpPr>
          <p:cNvPr id="40963" name="Group 5"/>
          <p:cNvGrpSpPr>
            <a:grpSpLocks/>
          </p:cNvGrpSpPr>
          <p:nvPr/>
        </p:nvGrpSpPr>
        <p:grpSpPr bwMode="auto">
          <a:xfrm>
            <a:off x="3340100" y="1773238"/>
            <a:ext cx="3608388" cy="3527425"/>
            <a:chOff x="3340101" y="1772816"/>
            <a:chExt cx="3608164" cy="3528392"/>
          </a:xfrm>
        </p:grpSpPr>
        <p:pic>
          <p:nvPicPr>
            <p:cNvPr id="40972" name="Picture 19"/>
            <p:cNvPicPr>
              <a:picLocks noChangeAspect="1" noChangeArrowheads="1"/>
            </p:cNvPicPr>
            <p:nvPr/>
          </p:nvPicPr>
          <p:blipFill>
            <a:blip r:embed="rId5" cstate="print"/>
            <a:srcRect l="50566" t="35631" r="26057" b="24409"/>
            <a:stretch>
              <a:fillRect/>
            </a:stretch>
          </p:blipFill>
          <p:spPr bwMode="auto">
            <a:xfrm>
              <a:off x="3340101" y="1772816"/>
              <a:ext cx="3608164" cy="3528392"/>
            </a:xfrm>
            <a:prstGeom prst="rect">
              <a:avLst/>
            </a:prstGeom>
            <a:noFill/>
            <a:ln w="9525">
              <a:noFill/>
              <a:miter lim="800000"/>
              <a:headEnd/>
              <a:tailEnd/>
            </a:ln>
          </p:spPr>
        </p:pic>
        <p:pic>
          <p:nvPicPr>
            <p:cNvPr id="40973" name="Picture 3"/>
            <p:cNvPicPr>
              <a:picLocks noChangeAspect="1"/>
            </p:cNvPicPr>
            <p:nvPr/>
          </p:nvPicPr>
          <p:blipFill>
            <a:blip r:embed="rId6" cstate="print"/>
            <a:srcRect/>
            <a:stretch>
              <a:fillRect/>
            </a:stretch>
          </p:blipFill>
          <p:spPr bwMode="auto">
            <a:xfrm>
              <a:off x="5436096" y="4648928"/>
              <a:ext cx="122400" cy="122400"/>
            </a:xfrm>
            <a:prstGeom prst="rect">
              <a:avLst/>
            </a:prstGeom>
            <a:noFill/>
            <a:ln w="9525">
              <a:noFill/>
              <a:miter lim="800000"/>
              <a:headEnd/>
              <a:tailEnd/>
            </a:ln>
          </p:spPr>
        </p:pic>
        <p:pic>
          <p:nvPicPr>
            <p:cNvPr id="40974" name="Picture 4"/>
            <p:cNvPicPr>
              <a:picLocks noChangeAspect="1"/>
            </p:cNvPicPr>
            <p:nvPr/>
          </p:nvPicPr>
          <p:blipFill>
            <a:blip r:embed="rId7" cstate="print"/>
            <a:srcRect/>
            <a:stretch>
              <a:fillRect/>
            </a:stretch>
          </p:blipFill>
          <p:spPr bwMode="auto">
            <a:xfrm>
              <a:off x="6579267" y="4196498"/>
              <a:ext cx="120810" cy="120810"/>
            </a:xfrm>
            <a:prstGeom prst="rect">
              <a:avLst/>
            </a:prstGeom>
            <a:noFill/>
            <a:ln w="9525">
              <a:noFill/>
              <a:miter lim="800000"/>
              <a:headEnd/>
              <a:tailEnd/>
            </a:ln>
          </p:spPr>
        </p:pic>
        <p:pic>
          <p:nvPicPr>
            <p:cNvPr id="40975" name="Picture 25"/>
            <p:cNvPicPr>
              <a:picLocks noChangeAspect="1"/>
            </p:cNvPicPr>
            <p:nvPr/>
          </p:nvPicPr>
          <p:blipFill>
            <a:blip r:embed="rId7" cstate="print"/>
            <a:srcRect/>
            <a:stretch>
              <a:fillRect/>
            </a:stretch>
          </p:blipFill>
          <p:spPr bwMode="auto">
            <a:xfrm>
              <a:off x="4886038" y="3501815"/>
              <a:ext cx="120810" cy="120810"/>
            </a:xfrm>
            <a:prstGeom prst="rect">
              <a:avLst/>
            </a:prstGeom>
            <a:noFill/>
            <a:ln w="9525">
              <a:noFill/>
              <a:miter lim="800000"/>
              <a:headEnd/>
              <a:tailEnd/>
            </a:ln>
          </p:spPr>
        </p:pic>
        <p:pic>
          <p:nvPicPr>
            <p:cNvPr id="40976" name="Picture 26"/>
            <p:cNvPicPr>
              <a:picLocks noChangeAspect="1"/>
            </p:cNvPicPr>
            <p:nvPr/>
          </p:nvPicPr>
          <p:blipFill>
            <a:blip r:embed="rId7" cstate="print"/>
            <a:srcRect/>
            <a:stretch>
              <a:fillRect/>
            </a:stretch>
          </p:blipFill>
          <p:spPr bwMode="auto">
            <a:xfrm>
              <a:off x="4982528" y="3600003"/>
              <a:ext cx="120810" cy="120810"/>
            </a:xfrm>
            <a:prstGeom prst="rect">
              <a:avLst/>
            </a:prstGeom>
            <a:noFill/>
            <a:ln w="9525">
              <a:noFill/>
              <a:miter lim="800000"/>
              <a:headEnd/>
              <a:tailEnd/>
            </a:ln>
          </p:spPr>
        </p:pic>
      </p:grpSp>
      <p:sp>
        <p:nvSpPr>
          <p:cNvPr id="40964" name="Rectangle 3"/>
          <p:cNvSpPr>
            <a:spLocks noGrp="1"/>
          </p:cNvSpPr>
          <p:nvPr>
            <p:ph type="title"/>
          </p:nvPr>
        </p:nvSpPr>
        <p:spPr>
          <a:xfrm>
            <a:off x="3016250" y="404813"/>
            <a:ext cx="5761038" cy="1008062"/>
          </a:xfrm>
        </p:spPr>
        <p:txBody>
          <a:bodyPr>
            <a:normAutofit/>
          </a:bodyPr>
          <a:lstStyle/>
          <a:p>
            <a:r>
              <a:rPr lang="en-US" sz="2400" dirty="0" smtClean="0">
                <a:solidFill>
                  <a:srgbClr val="000066"/>
                </a:solidFill>
                <a:ea typeface="MS PGothic"/>
              </a:rPr>
              <a:t>Hellenic Centre for Marine Research (HCMR)</a:t>
            </a:r>
            <a:endParaRPr lang="el-GR" sz="2400" dirty="0" smtClean="0">
              <a:solidFill>
                <a:srgbClr val="000066"/>
              </a:solidFill>
              <a:ea typeface="MS PGothic"/>
            </a:endParaRPr>
          </a:p>
        </p:txBody>
      </p:sp>
      <p:sp>
        <p:nvSpPr>
          <p:cNvPr id="12" name="Oval 20"/>
          <p:cNvSpPr/>
          <p:nvPr/>
        </p:nvSpPr>
        <p:spPr bwMode="auto">
          <a:xfrm>
            <a:off x="5354638" y="4562475"/>
            <a:ext cx="285750" cy="295275"/>
          </a:xfrm>
          <a:prstGeom prst="ellipse">
            <a:avLst/>
          </a:prstGeom>
          <a:noFill/>
          <a:ln w="28575">
            <a:solidFill>
              <a:srgbClr val="FF0000">
                <a:alpha val="55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MS PGothic" pitchFamily="34" charset="-128"/>
            </a:endParaRPr>
          </a:p>
        </p:txBody>
      </p:sp>
      <p:pic>
        <p:nvPicPr>
          <p:cNvPr id="40966" name="Picture 14" descr="HCMR_Athens.JPG"/>
          <p:cNvPicPr>
            <a:picLocks noChangeAspect="1"/>
          </p:cNvPicPr>
          <p:nvPr/>
        </p:nvPicPr>
        <p:blipFill>
          <a:blip r:embed="rId8" cstate="print"/>
          <a:srcRect/>
          <a:stretch>
            <a:fillRect/>
          </a:stretch>
        </p:blipFill>
        <p:spPr bwMode="auto">
          <a:xfrm>
            <a:off x="1282700" y="2852738"/>
            <a:ext cx="2286000" cy="1714500"/>
          </a:xfrm>
          <a:prstGeom prst="rect">
            <a:avLst/>
          </a:prstGeom>
          <a:noFill/>
          <a:ln w="9525">
            <a:noFill/>
            <a:miter lim="800000"/>
            <a:headEnd/>
            <a:tailEnd/>
          </a:ln>
        </p:spPr>
      </p:pic>
      <p:pic>
        <p:nvPicPr>
          <p:cNvPr id="40967" name="Picture 15" descr="HCMR_Rhodes.jpg"/>
          <p:cNvPicPr>
            <a:picLocks noChangeAspect="1"/>
          </p:cNvPicPr>
          <p:nvPr/>
        </p:nvPicPr>
        <p:blipFill>
          <a:blip r:embed="rId9" cstate="print"/>
          <a:srcRect l="13458" t="37054" r="24693"/>
          <a:stretch>
            <a:fillRect/>
          </a:stretch>
        </p:blipFill>
        <p:spPr bwMode="auto">
          <a:xfrm>
            <a:off x="6457950" y="2349500"/>
            <a:ext cx="2427288" cy="1584325"/>
          </a:xfrm>
          <a:prstGeom prst="rect">
            <a:avLst/>
          </a:prstGeom>
          <a:noFill/>
          <a:ln w="9525">
            <a:noFill/>
            <a:miter lim="800000"/>
            <a:headEnd/>
            <a:tailEnd/>
          </a:ln>
        </p:spPr>
      </p:pic>
      <p:pic>
        <p:nvPicPr>
          <p:cNvPr id="40968" name="Picture 25" descr="IMBG_IMGP7888.JPG"/>
          <p:cNvPicPr>
            <a:picLocks noChangeAspect="1"/>
          </p:cNvPicPr>
          <p:nvPr/>
        </p:nvPicPr>
        <p:blipFill>
          <a:blip r:embed="rId10" cstate="print"/>
          <a:srcRect/>
          <a:stretch>
            <a:fillRect/>
          </a:stretch>
        </p:blipFill>
        <p:spPr bwMode="auto">
          <a:xfrm>
            <a:off x="2600325" y="4648200"/>
            <a:ext cx="2286000" cy="1714500"/>
          </a:xfrm>
          <a:prstGeom prst="rect">
            <a:avLst/>
          </a:prstGeom>
          <a:noFill/>
          <a:ln w="9525">
            <a:noFill/>
            <a:miter lim="800000"/>
            <a:headEnd/>
            <a:tailEnd/>
          </a:ln>
        </p:spPr>
      </p:pic>
      <p:pic>
        <p:nvPicPr>
          <p:cNvPr id="40969" name="Picture 18" descr="http://3.bp.blogspot.com/-Q18FgGxvFhI/T29VJLlRoPI/AAAAAAAAIds/P1Fq4jslSdQ/s1600/%CE%95%CE%BD%CF%85%CE%B4%CF%81%CE%B5%CE%AF%CE%BF+%CE%97%CF%81%CE%B1%CE%BA%CE%BB%CE%B5%CE%AF%CE%BF%CF%85+1.jpg"/>
          <p:cNvPicPr>
            <a:picLocks noChangeAspect="1" noChangeArrowheads="1"/>
          </p:cNvPicPr>
          <p:nvPr/>
        </p:nvPicPr>
        <p:blipFill>
          <a:blip r:embed="rId11" cstate="print"/>
          <a:srcRect/>
          <a:stretch>
            <a:fillRect/>
          </a:stretch>
        </p:blipFill>
        <p:spPr bwMode="auto">
          <a:xfrm>
            <a:off x="5724525" y="4941888"/>
            <a:ext cx="2278063" cy="1520825"/>
          </a:xfrm>
          <a:prstGeom prst="rect">
            <a:avLst/>
          </a:prstGeom>
          <a:noFill/>
          <a:ln w="9525">
            <a:noFill/>
            <a:miter lim="800000"/>
            <a:headEnd/>
            <a:tailEnd/>
          </a:ln>
        </p:spPr>
      </p:pic>
      <p:pic>
        <p:nvPicPr>
          <p:cNvPr id="40970" name="Picture 20" descr="http://lh5.ggpht.com/-OsnFMHKqfM4/SQr4Jxd_NCI/AAAAAAAAADg/AAN53Y9CgWo/s303/HCMR_AgiosKosmas.jpg"/>
          <p:cNvPicPr>
            <a:picLocks noChangeAspect="1" noChangeArrowheads="1"/>
          </p:cNvPicPr>
          <p:nvPr/>
        </p:nvPicPr>
        <p:blipFill>
          <a:blip r:embed="rId12" cstate="print"/>
          <a:srcRect/>
          <a:stretch>
            <a:fillRect/>
          </a:stretch>
        </p:blipFill>
        <p:spPr bwMode="auto">
          <a:xfrm>
            <a:off x="1835150" y="1412875"/>
            <a:ext cx="2133600" cy="1436688"/>
          </a:xfrm>
          <a:prstGeom prst="rect">
            <a:avLst/>
          </a:prstGeom>
          <a:noFill/>
          <a:ln w="9525">
            <a:noFill/>
            <a:miter lim="800000"/>
            <a:headEnd/>
            <a:tailEnd/>
          </a:ln>
        </p:spPr>
      </p:pic>
      <p:sp>
        <p:nvSpPr>
          <p:cNvPr id="3" name="TextBox 2"/>
          <p:cNvSpPr txBox="1"/>
          <p:nvPr/>
        </p:nvSpPr>
        <p:spPr>
          <a:xfrm>
            <a:off x="4211638" y="2762250"/>
            <a:ext cx="931862" cy="352425"/>
          </a:xfrm>
          <a:prstGeom prst="rect">
            <a:avLst/>
          </a:prstGeom>
          <a:noFill/>
        </p:spPr>
        <p:txBody>
          <a:bodyPr>
            <a:spAutoFit/>
          </a:bodyPr>
          <a:lstStyle/>
          <a:p>
            <a:pPr>
              <a:defRPr/>
            </a:pPr>
            <a:r>
              <a:rPr lang="en-US" sz="1700" dirty="0">
                <a:solidFill>
                  <a:schemeClr val="bg1"/>
                </a:solidFill>
                <a:effectLst>
                  <a:outerShdw blurRad="38100" dist="38100" dir="2700000" algn="tl">
                    <a:srgbClr val="000000">
                      <a:alpha val="43137"/>
                    </a:srgbClr>
                  </a:outerShdw>
                </a:effectLst>
                <a:latin typeface="+mn-lt"/>
                <a:ea typeface="MS PGothic" pitchFamily="34" charset="-128"/>
                <a:cs typeface="+mn-cs"/>
              </a:rPr>
              <a:t>Greece</a:t>
            </a:r>
          </a:p>
        </p:txBody>
      </p:sp>
      <p:pic>
        <p:nvPicPr>
          <p:cNvPr id="18" name="Picture 6" descr="logowhitesmall"/>
          <p:cNvPicPr>
            <a:picLocks noChangeAspect="1" noChangeArrowheads="1"/>
          </p:cNvPicPr>
          <p:nvPr/>
        </p:nvPicPr>
        <p:blipFill>
          <a:blip r:embed="rId13" cstate="print"/>
          <a:srcRect/>
          <a:stretch>
            <a:fillRect/>
          </a:stretch>
        </p:blipFill>
        <p:spPr bwMode="auto">
          <a:xfrm>
            <a:off x="792163" y="0"/>
            <a:ext cx="1012753" cy="1003300"/>
          </a:xfrm>
          <a:prstGeom prst="rect">
            <a:avLst/>
          </a:prstGeom>
          <a:noFill/>
          <a:ln w="9525">
            <a:noFill/>
            <a:miter lim="800000"/>
            <a:headEnd/>
            <a:tailEnd/>
          </a:ln>
        </p:spPr>
      </p:pic>
    </p:spTree>
    <p:extLst>
      <p:ext uri="{BB962C8B-B14F-4D97-AF65-F5344CB8AC3E}">
        <p14:creationId xmlns:p14="http://schemas.microsoft.com/office/powerpoint/2010/main" val="33544260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fullScrn="1">
              <p:cMediaNode vol="80000">
                <p:cTn id="7" fill="hold" display="0">
                  <p:stCondLst>
                    <p:cond delay="indefinite"/>
                  </p:stCondLst>
                </p:cTn>
                <p:tgtEl>
                  <p:spTgt spid="8"/>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685800" cy="6858000"/>
            <a:chOff x="0" y="0"/>
            <a:chExt cx="685800" cy="6858000"/>
          </a:xfrm>
        </p:grpSpPr>
        <p:sp>
          <p:nvSpPr>
            <p:cNvPr id="4" name="Rectangle 3"/>
            <p:cNvSpPr/>
            <p:nvPr/>
          </p:nvSpPr>
          <p:spPr>
            <a:xfrm>
              <a:off x="0" y="0"/>
              <a:ext cx="274638" cy="6858000"/>
            </a:xfrm>
            <a:prstGeom prst="rect">
              <a:avLst/>
            </a:prstGeom>
            <a:solidFill>
              <a:srgbClr val="00CC00">
                <a:alpha val="75000"/>
              </a:srgbClr>
            </a:solidFill>
            <a:ln>
              <a:solidFill>
                <a:schemeClr val="accent1">
                  <a:shade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p>
          </p:txBody>
        </p:sp>
        <p:sp>
          <p:nvSpPr>
            <p:cNvPr id="5" name="Rectangle 4"/>
            <p:cNvSpPr/>
            <p:nvPr/>
          </p:nvSpPr>
          <p:spPr>
            <a:xfrm>
              <a:off x="411163" y="0"/>
              <a:ext cx="274637" cy="6858000"/>
            </a:xfrm>
            <a:prstGeom prst="rect">
              <a:avLst/>
            </a:prstGeom>
            <a:solidFill>
              <a:srgbClr val="000066">
                <a:alpha val="75000"/>
              </a:srgbClr>
            </a:solidFill>
            <a:ln>
              <a:solidFill>
                <a:schemeClr val="accent1">
                  <a:shade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p>
          </p:txBody>
        </p:sp>
      </p:grpSp>
      <p:pic>
        <p:nvPicPr>
          <p:cNvPr id="7173" name="Picture 21" descr="Aegeo02"/>
          <p:cNvPicPr>
            <a:picLocks noChangeAspect="1" noChangeArrowheads="1"/>
          </p:cNvPicPr>
          <p:nvPr/>
        </p:nvPicPr>
        <p:blipFill>
          <a:blip r:embed="rId2" cstate="print"/>
          <a:srcRect/>
          <a:stretch>
            <a:fillRect/>
          </a:stretch>
        </p:blipFill>
        <p:spPr bwMode="auto">
          <a:xfrm>
            <a:off x="4953000" y="1684338"/>
            <a:ext cx="3240088" cy="1677987"/>
          </a:xfrm>
          <a:prstGeom prst="rect">
            <a:avLst/>
          </a:prstGeom>
          <a:noFill/>
          <a:ln w="9525">
            <a:noFill/>
            <a:miter lim="800000"/>
            <a:headEnd/>
            <a:tailEnd/>
          </a:ln>
        </p:spPr>
      </p:pic>
      <p:sp>
        <p:nvSpPr>
          <p:cNvPr id="12" name="11 - Ορθογώνιο"/>
          <p:cNvSpPr/>
          <p:nvPr/>
        </p:nvSpPr>
        <p:spPr>
          <a:xfrm>
            <a:off x="914400" y="2667000"/>
            <a:ext cx="3657600" cy="2011363"/>
          </a:xfrm>
          <a:prstGeom prst="rect">
            <a:avLst/>
          </a:prstGeom>
        </p:spPr>
        <p:txBody>
          <a:bodyPr>
            <a:spAutoFit/>
          </a:bodyPr>
          <a:lstStyle/>
          <a:p>
            <a:pPr>
              <a:defRPr/>
            </a:pPr>
            <a:r>
              <a:rPr lang="en-US" sz="2400" b="1" dirty="0">
                <a:solidFill>
                  <a:srgbClr val="00B050"/>
                </a:solidFill>
                <a:effectLst>
                  <a:outerShdw blurRad="38100" dist="38100" dir="2700000" algn="tl">
                    <a:srgbClr val="C0C0C0"/>
                  </a:outerShdw>
                </a:effectLst>
                <a:latin typeface="Ithaca" charset="-95"/>
              </a:rPr>
              <a:t>Three research Vessels</a:t>
            </a:r>
          </a:p>
          <a:p>
            <a:pPr>
              <a:defRPr/>
            </a:pPr>
            <a:endParaRPr lang="en-US" sz="2400" b="1" dirty="0">
              <a:solidFill>
                <a:srgbClr val="00B050"/>
              </a:solidFill>
              <a:effectLst>
                <a:outerShdw blurRad="38100" dist="38100" dir="2700000" algn="tl">
                  <a:srgbClr val="C0C0C0"/>
                </a:outerShdw>
              </a:effectLst>
              <a:latin typeface="Ithaca" charset="-95"/>
            </a:endParaRPr>
          </a:p>
          <a:p>
            <a:pPr>
              <a:defRPr/>
            </a:pPr>
            <a:endParaRPr lang="en-US" sz="2400" b="1" dirty="0">
              <a:solidFill>
                <a:srgbClr val="00B050"/>
              </a:solidFill>
              <a:effectLst>
                <a:outerShdw blurRad="38100" dist="38100" dir="2700000" algn="tl">
                  <a:srgbClr val="C0C0C0"/>
                </a:outerShdw>
              </a:effectLst>
              <a:latin typeface="Ithaca" charset="-95"/>
            </a:endParaRPr>
          </a:p>
          <a:p>
            <a:pPr>
              <a:buFontTx/>
              <a:buChar char="•"/>
              <a:defRPr/>
            </a:pPr>
            <a:r>
              <a:rPr lang="en-US" b="1" dirty="0">
                <a:effectLst>
                  <a:outerShdw blurRad="38100" dist="38100" dir="2700000" algn="tl">
                    <a:srgbClr val="C0C0C0"/>
                  </a:outerShdw>
                </a:effectLst>
                <a:latin typeface="Ithaca" charset="-95"/>
              </a:rPr>
              <a:t> </a:t>
            </a:r>
            <a:r>
              <a:rPr lang="en-US" b="1" i="1" dirty="0">
                <a:effectLst>
                  <a:outerShdw blurRad="38100" dist="38100" dir="2700000" algn="tl">
                    <a:srgbClr val="C0C0C0"/>
                  </a:outerShdw>
                </a:effectLst>
                <a:latin typeface="Ithaca" charset="-95"/>
              </a:rPr>
              <a:t>Aegaio</a:t>
            </a:r>
            <a:r>
              <a:rPr lang="en-US" b="1" dirty="0">
                <a:effectLst>
                  <a:outerShdw blurRad="38100" dist="38100" dir="2700000" algn="tl">
                    <a:srgbClr val="C0C0C0"/>
                  </a:outerShdw>
                </a:effectLst>
                <a:latin typeface="Ithaca" charset="-95"/>
              </a:rPr>
              <a:t> (61.50 m)</a:t>
            </a:r>
          </a:p>
          <a:p>
            <a:pPr>
              <a:buFontTx/>
              <a:buChar char="•"/>
              <a:defRPr/>
            </a:pPr>
            <a:r>
              <a:rPr lang="en-US" b="1" dirty="0">
                <a:effectLst>
                  <a:outerShdw blurRad="38100" dist="38100" dir="2700000" algn="tl">
                    <a:srgbClr val="C0C0C0"/>
                  </a:outerShdw>
                </a:effectLst>
                <a:latin typeface="Ithaca" charset="-95"/>
              </a:rPr>
              <a:t> </a:t>
            </a:r>
            <a:r>
              <a:rPr lang="en-US" b="1" i="1" dirty="0">
                <a:effectLst>
                  <a:outerShdw blurRad="38100" dist="38100" dir="2700000" algn="tl">
                    <a:srgbClr val="C0C0C0"/>
                  </a:outerShdw>
                </a:effectLst>
                <a:latin typeface="Ithaca" charset="-95"/>
              </a:rPr>
              <a:t>Philia</a:t>
            </a:r>
            <a:r>
              <a:rPr lang="en-US" b="1" dirty="0">
                <a:effectLst>
                  <a:outerShdw blurRad="38100" dist="38100" dir="2700000" algn="tl">
                    <a:srgbClr val="C0C0C0"/>
                  </a:outerShdw>
                </a:effectLst>
                <a:latin typeface="Ithaca" charset="-95"/>
              </a:rPr>
              <a:t> (26.10 m)</a:t>
            </a:r>
          </a:p>
          <a:p>
            <a:pPr>
              <a:buFontTx/>
              <a:buChar char="•"/>
              <a:defRPr/>
            </a:pPr>
            <a:r>
              <a:rPr lang="en-US" b="1" dirty="0">
                <a:effectLst>
                  <a:outerShdw blurRad="38100" dist="38100" dir="2700000" algn="tl">
                    <a:srgbClr val="C0C0C0"/>
                  </a:outerShdw>
                </a:effectLst>
                <a:latin typeface="Ithaca" charset="-95"/>
              </a:rPr>
              <a:t> </a:t>
            </a:r>
            <a:r>
              <a:rPr lang="en-US" b="1" i="1" dirty="0" err="1">
                <a:effectLst>
                  <a:outerShdw blurRad="38100" dist="38100" dir="2700000" algn="tl">
                    <a:srgbClr val="C0C0C0"/>
                  </a:outerShdw>
                </a:effectLst>
                <a:latin typeface="Ithaca" charset="-95"/>
              </a:rPr>
              <a:t>Alkyon</a:t>
            </a:r>
            <a:r>
              <a:rPr lang="en-US" b="1" dirty="0">
                <a:effectLst>
                  <a:outerShdw blurRad="38100" dist="38100" dir="2700000" algn="tl">
                    <a:srgbClr val="C0C0C0"/>
                  </a:outerShdw>
                </a:effectLst>
                <a:latin typeface="Ithaca" charset="-95"/>
              </a:rPr>
              <a:t> (13.40 m)</a:t>
            </a:r>
            <a:endParaRPr lang="el-GR" b="1" dirty="0">
              <a:effectLst>
                <a:outerShdw blurRad="38100" dist="38100" dir="2700000" algn="tl">
                  <a:srgbClr val="C0C0C0"/>
                </a:outerShdw>
              </a:effectLst>
              <a:latin typeface="Ithaca" charset="-95"/>
            </a:endParaRPr>
          </a:p>
        </p:txBody>
      </p:sp>
      <p:pic>
        <p:nvPicPr>
          <p:cNvPr id="7175" name="Picture 15"/>
          <p:cNvPicPr>
            <a:picLocks noChangeAspect="1" noChangeArrowheads="1"/>
          </p:cNvPicPr>
          <p:nvPr/>
        </p:nvPicPr>
        <p:blipFill>
          <a:blip r:embed="rId3" cstate="print"/>
          <a:srcRect/>
          <a:stretch>
            <a:fillRect/>
          </a:stretch>
        </p:blipFill>
        <p:spPr bwMode="auto">
          <a:xfrm>
            <a:off x="6705600" y="4343400"/>
            <a:ext cx="2081213" cy="1524000"/>
          </a:xfrm>
          <a:prstGeom prst="rect">
            <a:avLst/>
          </a:prstGeom>
          <a:noFill/>
          <a:ln w="9525">
            <a:noFill/>
            <a:miter lim="800000"/>
            <a:headEnd/>
            <a:tailEnd/>
          </a:ln>
        </p:spPr>
      </p:pic>
      <p:pic>
        <p:nvPicPr>
          <p:cNvPr id="7176" name="Picture 16"/>
          <p:cNvPicPr>
            <a:picLocks noChangeAspect="1" noChangeArrowheads="1"/>
          </p:cNvPicPr>
          <p:nvPr/>
        </p:nvPicPr>
        <p:blipFill>
          <a:blip r:embed="rId4" cstate="print"/>
          <a:srcRect/>
          <a:stretch>
            <a:fillRect/>
          </a:stretch>
        </p:blipFill>
        <p:spPr bwMode="auto">
          <a:xfrm>
            <a:off x="3276600" y="3657600"/>
            <a:ext cx="3414713" cy="1612900"/>
          </a:xfrm>
          <a:prstGeom prst="rect">
            <a:avLst/>
          </a:prstGeom>
          <a:noFill/>
          <a:ln w="9525">
            <a:noFill/>
            <a:miter lim="800000"/>
            <a:headEnd/>
            <a:tailEnd/>
          </a:ln>
        </p:spPr>
      </p:pic>
      <p:sp>
        <p:nvSpPr>
          <p:cNvPr id="13" name="Rectangle 3"/>
          <p:cNvSpPr>
            <a:spLocks noGrp="1"/>
          </p:cNvSpPr>
          <p:nvPr>
            <p:ph type="title"/>
          </p:nvPr>
        </p:nvSpPr>
        <p:spPr>
          <a:xfrm>
            <a:off x="3016250" y="404813"/>
            <a:ext cx="5761038" cy="1008062"/>
          </a:xfrm>
        </p:spPr>
        <p:txBody>
          <a:bodyPr>
            <a:normAutofit/>
          </a:bodyPr>
          <a:lstStyle/>
          <a:p>
            <a:r>
              <a:rPr lang="en-US" sz="2400" dirty="0" smtClean="0">
                <a:solidFill>
                  <a:srgbClr val="000066"/>
                </a:solidFill>
                <a:ea typeface="MS PGothic"/>
              </a:rPr>
              <a:t>Hellenic Centre for Marine Research (HCMR)</a:t>
            </a:r>
            <a:endParaRPr lang="el-GR" sz="2400" dirty="0" smtClean="0">
              <a:solidFill>
                <a:srgbClr val="000066"/>
              </a:solidFill>
              <a:ea typeface="MS PGothic"/>
            </a:endParaRPr>
          </a:p>
        </p:txBody>
      </p:sp>
      <p:pic>
        <p:nvPicPr>
          <p:cNvPr id="10" name="Picture 6" descr="logowhitesmall"/>
          <p:cNvPicPr>
            <a:picLocks noChangeAspect="1" noChangeArrowheads="1"/>
          </p:cNvPicPr>
          <p:nvPr/>
        </p:nvPicPr>
        <p:blipFill>
          <a:blip r:embed="rId5" cstate="print"/>
          <a:srcRect/>
          <a:stretch>
            <a:fillRect/>
          </a:stretch>
        </p:blipFill>
        <p:spPr bwMode="auto">
          <a:xfrm>
            <a:off x="792163" y="0"/>
            <a:ext cx="1012753" cy="1003300"/>
          </a:xfrm>
          <a:prstGeom prst="rect">
            <a:avLst/>
          </a:prstGeom>
          <a:noFill/>
          <a:ln w="9525">
            <a:noFill/>
            <a:miter lim="800000"/>
            <a:headEnd/>
            <a:tailEnd/>
          </a:ln>
        </p:spPr>
      </p:pic>
    </p:spTree>
    <p:extLst>
      <p:ext uri="{BB962C8B-B14F-4D97-AF65-F5344CB8AC3E}">
        <p14:creationId xmlns:p14="http://schemas.microsoft.com/office/powerpoint/2010/main" val="4665663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5 - Θέση αριθμού διαφάνειας"/>
          <p:cNvSpPr>
            <a:spLocks noGrp="1"/>
          </p:cNvSpPr>
          <p:nvPr>
            <p:ph type="sldNum" sz="quarter" idx="12"/>
          </p:nvPr>
        </p:nvSpPr>
        <p:spPr/>
        <p:txBody>
          <a:bodyPr/>
          <a:lstStyle/>
          <a:p>
            <a:pPr>
              <a:defRPr/>
            </a:pPr>
            <a:fld id="{6CB02FE9-D107-4969-B9CC-D91D603004C7}" type="slidenum">
              <a:rPr lang="el-GR"/>
              <a:pPr>
                <a:defRPr/>
              </a:pPr>
              <a:t>6</a:t>
            </a:fld>
            <a:endParaRPr lang="el-GR"/>
          </a:p>
        </p:txBody>
      </p:sp>
      <p:grpSp>
        <p:nvGrpSpPr>
          <p:cNvPr id="28674" name="16 - Ομάδα"/>
          <p:cNvGrpSpPr>
            <a:grpSpLocks/>
          </p:cNvGrpSpPr>
          <p:nvPr/>
        </p:nvGrpSpPr>
        <p:grpSpPr bwMode="auto">
          <a:xfrm>
            <a:off x="1282700" y="1816100"/>
            <a:ext cx="7011988" cy="4187825"/>
            <a:chOff x="468313" y="811213"/>
            <a:chExt cx="7991475" cy="5281612"/>
          </a:xfrm>
        </p:grpSpPr>
        <p:pic>
          <p:nvPicPr>
            <p:cNvPr id="28678" name="Picture 4" descr="Thetis7"/>
            <p:cNvPicPr>
              <a:picLocks noChangeAspect="1" noChangeArrowheads="1"/>
            </p:cNvPicPr>
            <p:nvPr/>
          </p:nvPicPr>
          <p:blipFill>
            <a:blip r:embed="rId2" cstate="print"/>
            <a:srcRect/>
            <a:stretch>
              <a:fillRect/>
            </a:stretch>
          </p:blipFill>
          <p:spPr bwMode="auto">
            <a:xfrm>
              <a:off x="1660525" y="1446213"/>
              <a:ext cx="2624138" cy="2054225"/>
            </a:xfrm>
            <a:prstGeom prst="rect">
              <a:avLst/>
            </a:prstGeom>
            <a:noFill/>
            <a:ln w="9525">
              <a:noFill/>
              <a:miter lim="800000"/>
              <a:headEnd/>
              <a:tailEnd/>
            </a:ln>
          </p:spPr>
        </p:pic>
        <p:sp>
          <p:nvSpPr>
            <p:cNvPr id="21" name="Rectangle 5"/>
            <p:cNvSpPr>
              <a:spLocks noChangeArrowheads="1"/>
            </p:cNvSpPr>
            <p:nvPr/>
          </p:nvSpPr>
          <p:spPr bwMode="auto">
            <a:xfrm>
              <a:off x="468313" y="811213"/>
              <a:ext cx="4463430" cy="582620"/>
            </a:xfrm>
            <a:prstGeom prst="rect">
              <a:avLst/>
            </a:prstGeom>
            <a:noFill/>
            <a:ln w="9525">
              <a:noFill/>
              <a:miter lim="800000"/>
              <a:headEnd/>
              <a:tailEnd/>
            </a:ln>
            <a:effectLst/>
          </p:spPr>
          <p:txBody>
            <a:bodyPr wrap="none">
              <a:spAutoFit/>
            </a:bodyPr>
            <a:lstStyle/>
            <a:p>
              <a:pPr>
                <a:defRPr/>
              </a:pPr>
              <a:r>
                <a:rPr lang="en-US" sz="2400" b="1">
                  <a:solidFill>
                    <a:srgbClr val="00CC00"/>
                  </a:solidFill>
                  <a:effectLst>
                    <a:outerShdw blurRad="38100" dist="38100" dir="2700000" algn="tl">
                      <a:srgbClr val="C0C0C0"/>
                    </a:outerShdw>
                  </a:effectLst>
                  <a:latin typeface="Calibri" pitchFamily="34" charset="0"/>
                  <a:ea typeface="MS PGothic" pitchFamily="34" charset="-128"/>
                  <a:cs typeface="Arial" pitchFamily="34" charset="0"/>
                </a:rPr>
                <a:t>A 2-man submersible: </a:t>
              </a:r>
              <a:r>
                <a:rPr lang="en-US" sz="2400" b="1">
                  <a:effectLst>
                    <a:outerShdw blurRad="38100" dist="38100" dir="2700000" algn="tl">
                      <a:srgbClr val="C0C0C0"/>
                    </a:outerShdw>
                  </a:effectLst>
                  <a:latin typeface="Calibri" pitchFamily="34" charset="0"/>
                  <a:ea typeface="MS PGothic" pitchFamily="34" charset="-128"/>
                  <a:cs typeface="Arial" pitchFamily="34" charset="0"/>
                </a:rPr>
                <a:t>THETIS</a:t>
              </a:r>
              <a:endParaRPr lang="el-GR" sz="2400" b="1">
                <a:effectLst>
                  <a:outerShdw blurRad="38100" dist="38100" dir="2700000" algn="tl">
                    <a:srgbClr val="C0C0C0"/>
                  </a:outerShdw>
                </a:effectLst>
                <a:latin typeface="Calibri" pitchFamily="34" charset="0"/>
                <a:ea typeface="MS PGothic" pitchFamily="34" charset="-128"/>
                <a:cs typeface="Arial" pitchFamily="34" charset="0"/>
              </a:endParaRPr>
            </a:p>
          </p:txBody>
        </p:sp>
        <p:sp>
          <p:nvSpPr>
            <p:cNvPr id="22" name="Rectangle 6"/>
            <p:cNvSpPr>
              <a:spLocks noChangeArrowheads="1"/>
            </p:cNvSpPr>
            <p:nvPr/>
          </p:nvSpPr>
          <p:spPr bwMode="auto">
            <a:xfrm>
              <a:off x="538874" y="4208824"/>
              <a:ext cx="5568883" cy="582618"/>
            </a:xfrm>
            <a:prstGeom prst="rect">
              <a:avLst/>
            </a:prstGeom>
            <a:noFill/>
            <a:ln w="9525">
              <a:noFill/>
              <a:miter lim="800000"/>
              <a:headEnd/>
              <a:tailEnd/>
            </a:ln>
            <a:effectLst/>
          </p:spPr>
          <p:txBody>
            <a:bodyPr>
              <a:spAutoFit/>
            </a:bodyPr>
            <a:lstStyle/>
            <a:p>
              <a:pPr>
                <a:spcBef>
                  <a:spcPts val="500"/>
                </a:spcBef>
                <a:spcAft>
                  <a:spcPts val="500"/>
                </a:spcAft>
                <a:buClr>
                  <a:srgbClr val="FFFF00"/>
                </a:buClr>
                <a:buSzPct val="80000"/>
                <a:defRPr/>
              </a:pPr>
              <a:r>
                <a:rPr lang="en-US" sz="2400" b="1" dirty="0">
                  <a:solidFill>
                    <a:srgbClr val="00CC00"/>
                  </a:solidFill>
                  <a:effectLst>
                    <a:outerShdw blurRad="38100" dist="38100" dir="2700000" algn="tl">
                      <a:srgbClr val="C0C0C0"/>
                    </a:outerShdw>
                  </a:effectLst>
                  <a:latin typeface="+mn-lt"/>
                  <a:ea typeface="+mn-ea"/>
                  <a:cs typeface="Arial" charset="0"/>
                </a:rPr>
                <a:t>Five deepwater ROVs: </a:t>
              </a:r>
            </a:p>
          </p:txBody>
        </p:sp>
        <p:pic>
          <p:nvPicPr>
            <p:cNvPr id="28681" name="Picture 9" descr="MAXRov"/>
            <p:cNvPicPr>
              <a:picLocks noChangeAspect="1" noChangeArrowheads="1"/>
            </p:cNvPicPr>
            <p:nvPr/>
          </p:nvPicPr>
          <p:blipFill>
            <a:blip r:embed="rId3" cstate="print"/>
            <a:srcRect/>
            <a:stretch>
              <a:fillRect/>
            </a:stretch>
          </p:blipFill>
          <p:spPr bwMode="auto">
            <a:xfrm>
              <a:off x="6227763" y="2941638"/>
              <a:ext cx="2190750" cy="1495425"/>
            </a:xfrm>
            <a:prstGeom prst="rect">
              <a:avLst/>
            </a:prstGeom>
            <a:noFill/>
            <a:ln w="9525">
              <a:noFill/>
              <a:miter lim="800000"/>
              <a:headEnd/>
              <a:tailEnd/>
            </a:ln>
          </p:spPr>
        </p:pic>
        <p:pic>
          <p:nvPicPr>
            <p:cNvPr id="28682" name="Picture 11" descr="AXRov"/>
            <p:cNvPicPr>
              <a:picLocks noChangeAspect="1" noChangeArrowheads="1"/>
            </p:cNvPicPr>
            <p:nvPr/>
          </p:nvPicPr>
          <p:blipFill>
            <a:blip r:embed="rId4" cstate="print"/>
            <a:srcRect/>
            <a:stretch>
              <a:fillRect/>
            </a:stretch>
          </p:blipFill>
          <p:spPr bwMode="auto">
            <a:xfrm>
              <a:off x="6227763" y="4522788"/>
              <a:ext cx="2232025" cy="1570037"/>
            </a:xfrm>
            <a:prstGeom prst="rect">
              <a:avLst/>
            </a:prstGeom>
            <a:noFill/>
            <a:ln w="9525">
              <a:noFill/>
              <a:miter lim="800000"/>
              <a:headEnd/>
              <a:tailEnd/>
            </a:ln>
          </p:spPr>
        </p:pic>
      </p:grpSp>
      <p:sp>
        <p:nvSpPr>
          <p:cNvPr id="28675" name="Text Box 18"/>
          <p:cNvSpPr txBox="1">
            <a:spLocks noChangeArrowheads="1"/>
          </p:cNvSpPr>
          <p:nvPr/>
        </p:nvSpPr>
        <p:spPr bwMode="auto">
          <a:xfrm>
            <a:off x="4787900" y="2501900"/>
            <a:ext cx="2762250" cy="366713"/>
          </a:xfrm>
          <a:prstGeom prst="rect">
            <a:avLst/>
          </a:prstGeom>
          <a:noFill/>
          <a:ln w="9525">
            <a:noFill/>
            <a:miter lim="800000"/>
            <a:headEnd/>
            <a:tailEnd/>
          </a:ln>
        </p:spPr>
        <p:txBody>
          <a:bodyPr wrap="none">
            <a:spAutoFit/>
          </a:bodyPr>
          <a:lstStyle/>
          <a:p>
            <a:r>
              <a:rPr lang="en-US">
                <a:cs typeface="Arial" charset="0"/>
              </a:rPr>
              <a:t>Operational depth: 610 m</a:t>
            </a:r>
            <a:endParaRPr lang="el-GR">
              <a:cs typeface="Arial" charset="0"/>
            </a:endParaRPr>
          </a:p>
        </p:txBody>
      </p:sp>
      <p:sp>
        <p:nvSpPr>
          <p:cNvPr id="28676" name="Text Box 19"/>
          <p:cNvSpPr txBox="1">
            <a:spLocks noChangeArrowheads="1"/>
          </p:cNvSpPr>
          <p:nvPr/>
        </p:nvSpPr>
        <p:spPr bwMode="auto">
          <a:xfrm>
            <a:off x="1206500" y="5245100"/>
            <a:ext cx="4349750" cy="641350"/>
          </a:xfrm>
          <a:prstGeom prst="rect">
            <a:avLst/>
          </a:prstGeom>
          <a:noFill/>
          <a:ln w="9525">
            <a:noFill/>
            <a:miter lim="800000"/>
            <a:headEnd/>
            <a:tailEnd/>
          </a:ln>
        </p:spPr>
        <p:txBody>
          <a:bodyPr wrap="none">
            <a:spAutoFit/>
          </a:bodyPr>
          <a:lstStyle/>
          <a:p>
            <a:r>
              <a:rPr lang="en-US" b="1">
                <a:cs typeface="Arial" charset="0"/>
              </a:rPr>
              <a:t>Max Rover</a:t>
            </a:r>
            <a:r>
              <a:rPr lang="en-US">
                <a:cs typeface="Arial" charset="0"/>
              </a:rPr>
              <a:t>: </a:t>
            </a:r>
            <a:r>
              <a:rPr lang="el-GR">
                <a:cs typeface="Arial" charset="0"/>
              </a:rPr>
              <a:t>Maximum operati</a:t>
            </a:r>
            <a:r>
              <a:rPr lang="en-US">
                <a:cs typeface="Arial" charset="0"/>
              </a:rPr>
              <a:t>onal</a:t>
            </a:r>
            <a:r>
              <a:rPr lang="el-GR">
                <a:cs typeface="Arial" charset="0"/>
              </a:rPr>
              <a:t> depth:</a:t>
            </a:r>
            <a:endParaRPr lang="en-US">
              <a:cs typeface="Arial" charset="0"/>
            </a:endParaRPr>
          </a:p>
          <a:p>
            <a:r>
              <a:rPr lang="el-GR">
                <a:cs typeface="Arial" charset="0"/>
              </a:rPr>
              <a:t> 2000 m </a:t>
            </a:r>
          </a:p>
        </p:txBody>
      </p:sp>
      <p:sp>
        <p:nvSpPr>
          <p:cNvPr id="28677" name="Rectangle 3"/>
          <p:cNvSpPr>
            <a:spLocks noGrp="1"/>
          </p:cNvSpPr>
          <p:nvPr>
            <p:ph type="title"/>
          </p:nvPr>
        </p:nvSpPr>
        <p:spPr>
          <a:xfrm>
            <a:off x="3016250" y="404813"/>
            <a:ext cx="5761038" cy="1008062"/>
          </a:xfrm>
        </p:spPr>
        <p:txBody>
          <a:bodyPr>
            <a:normAutofit/>
          </a:bodyPr>
          <a:lstStyle/>
          <a:p>
            <a:r>
              <a:rPr lang="en-US" sz="2400" dirty="0" smtClean="0">
                <a:solidFill>
                  <a:srgbClr val="000066"/>
                </a:solidFill>
                <a:ea typeface="MS PGothic"/>
              </a:rPr>
              <a:t>Hellenic Centre for Marine Research (HCMR)</a:t>
            </a:r>
            <a:endParaRPr lang="el-GR" sz="2400" dirty="0" smtClean="0">
              <a:solidFill>
                <a:srgbClr val="000066"/>
              </a:solidFill>
              <a:ea typeface="MS PGothic"/>
            </a:endParaRPr>
          </a:p>
        </p:txBody>
      </p:sp>
      <p:pic>
        <p:nvPicPr>
          <p:cNvPr id="12" name="Picture 6" descr="logowhitesmall"/>
          <p:cNvPicPr>
            <a:picLocks noChangeAspect="1" noChangeArrowheads="1"/>
          </p:cNvPicPr>
          <p:nvPr/>
        </p:nvPicPr>
        <p:blipFill>
          <a:blip r:embed="rId5" cstate="print"/>
          <a:srcRect/>
          <a:stretch>
            <a:fillRect/>
          </a:stretch>
        </p:blipFill>
        <p:spPr bwMode="auto">
          <a:xfrm>
            <a:off x="792163" y="0"/>
            <a:ext cx="1012753" cy="1003300"/>
          </a:xfrm>
          <a:prstGeom prst="rect">
            <a:avLst/>
          </a:prstGeom>
          <a:noFill/>
          <a:ln w="9525">
            <a:noFill/>
            <a:miter lim="800000"/>
            <a:headEnd/>
            <a:tailEnd/>
          </a:ln>
        </p:spPr>
      </p:pic>
    </p:spTree>
    <p:extLst>
      <p:ext uri="{BB962C8B-B14F-4D97-AF65-F5344CB8AC3E}">
        <p14:creationId xmlns:p14="http://schemas.microsoft.com/office/powerpoint/2010/main" val="14475795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5 - Θέση αριθμού διαφάνειας"/>
          <p:cNvSpPr>
            <a:spLocks noGrp="1"/>
          </p:cNvSpPr>
          <p:nvPr>
            <p:ph type="sldNum" sz="quarter" idx="12"/>
          </p:nvPr>
        </p:nvSpPr>
        <p:spPr bwMode="auto">
          <a:noFill/>
          <a:ln>
            <a:miter lim="800000"/>
            <a:headEnd/>
            <a:tailEnd/>
          </a:ln>
        </p:spPr>
        <p:txBody>
          <a:bodyPr/>
          <a:lstStyle/>
          <a:p>
            <a:fld id="{615A6656-315A-48F8-B489-59E019371F08}" type="slidenum">
              <a:rPr lang="el-GR" smtClean="0"/>
              <a:pPr/>
              <a:t>7</a:t>
            </a:fld>
            <a:endParaRPr lang="el-GR" smtClean="0"/>
          </a:p>
        </p:txBody>
      </p:sp>
      <p:sp>
        <p:nvSpPr>
          <p:cNvPr id="20482" name="TextBox 10"/>
          <p:cNvSpPr txBox="1">
            <a:spLocks noChangeArrowheads="1"/>
          </p:cNvSpPr>
          <p:nvPr/>
        </p:nvSpPr>
        <p:spPr bwMode="auto">
          <a:xfrm>
            <a:off x="900113" y="2420938"/>
            <a:ext cx="7772400" cy="2062162"/>
          </a:xfrm>
          <a:prstGeom prst="rect">
            <a:avLst/>
          </a:prstGeom>
          <a:noFill/>
          <a:ln>
            <a:noFill/>
          </a:ln>
          <a:ex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defRPr/>
            </a:pPr>
            <a:r>
              <a:rPr lang="en-US" sz="3200" b="1" dirty="0" smtClean="0">
                <a:solidFill>
                  <a:srgbClr val="000066"/>
                </a:solidFill>
                <a:effectLst>
                  <a:outerShdw blurRad="38100" dist="38100" dir="2700000" algn="tl">
                    <a:srgbClr val="000000">
                      <a:alpha val="43137"/>
                    </a:srgbClr>
                  </a:outerShdw>
                </a:effectLst>
                <a:latin typeface="Calibri" pitchFamily="34" charset="0"/>
                <a:cs typeface="Arial" charset="0"/>
              </a:rPr>
              <a:t>The</a:t>
            </a:r>
          </a:p>
          <a:p>
            <a:pPr algn="ctr" eaLnBrk="1" hangingPunct="1">
              <a:defRPr/>
            </a:pPr>
            <a:r>
              <a:rPr lang="en-US" sz="3200" b="1" dirty="0" smtClean="0">
                <a:solidFill>
                  <a:srgbClr val="000066"/>
                </a:solidFill>
                <a:effectLst>
                  <a:outerShdw blurRad="38100" dist="38100" dir="2700000" algn="tl">
                    <a:srgbClr val="000000">
                      <a:alpha val="43137"/>
                    </a:srgbClr>
                  </a:outerShdw>
                </a:effectLst>
                <a:latin typeface="Calibri" pitchFamily="34" charset="0"/>
                <a:cs typeface="Arial" charset="0"/>
              </a:rPr>
              <a:t>Institute of Marine Biology, Biotechnology  and Aquaculture</a:t>
            </a:r>
          </a:p>
          <a:p>
            <a:pPr algn="ctr" eaLnBrk="1" hangingPunct="1">
              <a:defRPr/>
            </a:pPr>
            <a:r>
              <a:rPr lang="en-US" sz="3200" b="1" dirty="0" smtClean="0">
                <a:solidFill>
                  <a:srgbClr val="000066"/>
                </a:solidFill>
                <a:effectLst>
                  <a:outerShdw blurRad="38100" dist="38100" dir="2700000" algn="tl">
                    <a:srgbClr val="000000">
                      <a:alpha val="43137"/>
                    </a:srgbClr>
                  </a:outerShdw>
                </a:effectLst>
                <a:latin typeface="Calibri" pitchFamily="34" charset="0"/>
                <a:cs typeface="Arial" charset="0"/>
              </a:rPr>
              <a:t>(IMBBC)</a:t>
            </a:r>
          </a:p>
        </p:txBody>
      </p:sp>
      <p:pic>
        <p:nvPicPr>
          <p:cNvPr id="1026" name="Picture 2" descr="http://ubpcrete.hcmr.gr/images/imbb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44208" y="4881682"/>
            <a:ext cx="1728192" cy="101437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5 - Θέση αριθμού διαφάνειας"/>
          <p:cNvSpPr>
            <a:spLocks noGrp="1"/>
          </p:cNvSpPr>
          <p:nvPr>
            <p:ph type="sldNum" sz="quarter" idx="12"/>
          </p:nvPr>
        </p:nvSpPr>
        <p:spPr bwMode="auto">
          <a:noFill/>
          <a:ln>
            <a:miter lim="800000"/>
            <a:headEnd/>
            <a:tailEnd/>
          </a:ln>
        </p:spPr>
        <p:txBody>
          <a:bodyPr/>
          <a:lstStyle/>
          <a:p>
            <a:fld id="{965D4D9C-6D09-4127-BED2-B34B8CC0E189}" type="slidenum">
              <a:rPr lang="el-GR" smtClean="0"/>
              <a:pPr/>
              <a:t>8</a:t>
            </a:fld>
            <a:endParaRPr lang="el-GR" smtClean="0"/>
          </a:p>
        </p:txBody>
      </p:sp>
      <p:sp>
        <p:nvSpPr>
          <p:cNvPr id="11" name="Text Box 12"/>
          <p:cNvSpPr txBox="1">
            <a:spLocks noChangeArrowheads="1"/>
          </p:cNvSpPr>
          <p:nvPr/>
        </p:nvSpPr>
        <p:spPr bwMode="auto">
          <a:xfrm>
            <a:off x="1115616" y="1425912"/>
            <a:ext cx="4249738" cy="2246769"/>
          </a:xfrm>
          <a:prstGeom prst="rect">
            <a:avLst/>
          </a:prstGeom>
          <a:noFill/>
          <a:ln w="9525">
            <a:noFill/>
            <a:miter lim="800000"/>
            <a:headEnd/>
            <a:tailEnd/>
          </a:ln>
          <a:effectLst/>
        </p:spPr>
        <p:txBody>
          <a:bodyPr>
            <a:spAutoFit/>
          </a:bodyPr>
          <a:lstStyle/>
          <a:p>
            <a:pPr>
              <a:defRPr/>
            </a:pPr>
            <a:endParaRPr lang="en-US" sz="2400" dirty="0">
              <a:effectLst>
                <a:outerShdw blurRad="38100" dist="38100" dir="2700000" algn="tl">
                  <a:srgbClr val="C0C0C0"/>
                </a:outerShdw>
              </a:effectLst>
              <a:latin typeface="Calibri" pitchFamily="34" charset="0"/>
              <a:cs typeface="Arial" pitchFamily="34" charset="0"/>
            </a:endParaRPr>
          </a:p>
          <a:p>
            <a:pPr>
              <a:defRPr/>
            </a:pPr>
            <a:r>
              <a:rPr lang="en-US" sz="2400" dirty="0">
                <a:effectLst>
                  <a:outerShdw blurRad="38100" dist="38100" dir="2700000" algn="tl">
                    <a:srgbClr val="C0C0C0"/>
                  </a:outerShdw>
                </a:effectLst>
                <a:latin typeface="Calibri" pitchFamily="34" charset="0"/>
                <a:cs typeface="Arial" pitchFamily="34" charset="0"/>
              </a:rPr>
              <a:t>Personnel:  </a:t>
            </a:r>
            <a:r>
              <a:rPr lang="en-US" sz="2400" dirty="0" smtClean="0">
                <a:effectLst>
                  <a:outerShdw blurRad="38100" dist="38100" dir="2700000" algn="tl">
                    <a:srgbClr val="C0C0C0"/>
                  </a:outerShdw>
                </a:effectLst>
                <a:latin typeface="Calibri" pitchFamily="34" charset="0"/>
                <a:cs typeface="Arial" pitchFamily="34" charset="0"/>
              </a:rPr>
              <a:t>~ 1</a:t>
            </a:r>
            <a:r>
              <a:rPr lang="el-GR" sz="2400" dirty="0" smtClean="0">
                <a:effectLst>
                  <a:outerShdw blurRad="38100" dist="38100" dir="2700000" algn="tl">
                    <a:srgbClr val="C0C0C0"/>
                  </a:outerShdw>
                </a:effectLst>
                <a:latin typeface="Calibri" pitchFamily="34" charset="0"/>
                <a:cs typeface="Arial" pitchFamily="34" charset="0"/>
              </a:rPr>
              <a:t>0</a:t>
            </a:r>
            <a:r>
              <a:rPr lang="en-US" sz="2400" dirty="0" smtClean="0">
                <a:effectLst>
                  <a:outerShdw blurRad="38100" dist="38100" dir="2700000" algn="tl">
                    <a:srgbClr val="C0C0C0"/>
                  </a:outerShdw>
                </a:effectLst>
                <a:latin typeface="Calibri" pitchFamily="34" charset="0"/>
                <a:cs typeface="Arial" pitchFamily="34" charset="0"/>
              </a:rPr>
              <a:t>0 </a:t>
            </a:r>
            <a:r>
              <a:rPr lang="en-US" sz="2400" dirty="0">
                <a:effectLst>
                  <a:outerShdw blurRad="38100" dist="38100" dir="2700000" algn="tl">
                    <a:srgbClr val="C0C0C0"/>
                  </a:outerShdw>
                </a:effectLst>
                <a:latin typeface="Calibri" pitchFamily="34" charset="0"/>
                <a:cs typeface="Arial" pitchFamily="34" charset="0"/>
              </a:rPr>
              <a:t>persons 		</a:t>
            </a:r>
            <a:endParaRPr lang="en-US" dirty="0">
              <a:effectLst>
                <a:outerShdw blurRad="38100" dist="38100" dir="2700000" algn="tl">
                  <a:srgbClr val="C0C0C0"/>
                </a:outerShdw>
              </a:effectLst>
              <a:latin typeface="Calibri" pitchFamily="34" charset="0"/>
              <a:cs typeface="Arial" pitchFamily="34" charset="0"/>
            </a:endParaRPr>
          </a:p>
          <a:p>
            <a:pPr>
              <a:defRPr/>
            </a:pPr>
            <a:endParaRPr lang="en-US" sz="2000" dirty="0">
              <a:effectLst>
                <a:outerShdw blurRad="38100" dist="38100" dir="2700000" algn="tl">
                  <a:srgbClr val="C0C0C0"/>
                </a:outerShdw>
              </a:effectLst>
              <a:latin typeface="Calibri" pitchFamily="34" charset="0"/>
              <a:cs typeface="Arial" pitchFamily="34" charset="0"/>
            </a:endParaRPr>
          </a:p>
          <a:p>
            <a:pPr>
              <a:defRPr/>
            </a:pPr>
            <a:r>
              <a:rPr lang="en-US" sz="2400" dirty="0">
                <a:effectLst>
                  <a:outerShdw blurRad="38100" dist="38100" dir="2700000" algn="tl">
                    <a:srgbClr val="C0C0C0"/>
                  </a:outerShdw>
                </a:effectLst>
                <a:latin typeface="Calibri" pitchFamily="34" charset="0"/>
                <a:cs typeface="Arial" pitchFamily="34" charset="0"/>
              </a:rPr>
              <a:t>Researchers: </a:t>
            </a:r>
            <a:r>
              <a:rPr lang="en-US" sz="2400" dirty="0" smtClean="0">
                <a:effectLst>
                  <a:outerShdw blurRad="38100" dist="38100" dir="2700000" algn="tl">
                    <a:srgbClr val="C0C0C0"/>
                  </a:outerShdw>
                </a:effectLst>
                <a:latin typeface="Calibri" pitchFamily="34" charset="0"/>
                <a:cs typeface="Arial" pitchFamily="34" charset="0"/>
              </a:rPr>
              <a:t>2</a:t>
            </a:r>
            <a:r>
              <a:rPr lang="el-GR" sz="2400" dirty="0" smtClean="0">
                <a:effectLst>
                  <a:outerShdw blurRad="38100" dist="38100" dir="2700000" algn="tl">
                    <a:srgbClr val="C0C0C0"/>
                  </a:outerShdw>
                </a:effectLst>
                <a:latin typeface="Calibri" pitchFamily="34" charset="0"/>
                <a:cs typeface="Arial" pitchFamily="34" charset="0"/>
              </a:rPr>
              <a:t>2</a:t>
            </a:r>
            <a:endParaRPr lang="en-US" sz="2400" dirty="0">
              <a:effectLst>
                <a:outerShdw blurRad="38100" dist="38100" dir="2700000" algn="tl">
                  <a:srgbClr val="C0C0C0"/>
                </a:outerShdw>
              </a:effectLst>
              <a:latin typeface="Calibri" pitchFamily="34" charset="0"/>
              <a:cs typeface="Arial" pitchFamily="34" charset="0"/>
            </a:endParaRPr>
          </a:p>
          <a:p>
            <a:pPr>
              <a:defRPr/>
            </a:pPr>
            <a:endParaRPr lang="el-GR" sz="2400" dirty="0">
              <a:latin typeface="Calibri" pitchFamily="34" charset="0"/>
              <a:cs typeface="Arial" pitchFamily="34" charset="0"/>
            </a:endParaRPr>
          </a:p>
        </p:txBody>
      </p:sp>
      <p:sp>
        <p:nvSpPr>
          <p:cNvPr id="17412" name="AutoShape 11" descr="jpeg&amp;filename=KTIRIO%20AGIOU%20KOSMA"/>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en-US"/>
          </a:p>
        </p:txBody>
      </p:sp>
      <p:grpSp>
        <p:nvGrpSpPr>
          <p:cNvPr id="17413" name="14 - Ομάδα"/>
          <p:cNvGrpSpPr>
            <a:grpSpLocks/>
          </p:cNvGrpSpPr>
          <p:nvPr/>
        </p:nvGrpSpPr>
        <p:grpSpPr bwMode="auto">
          <a:xfrm>
            <a:off x="1553029" y="3897709"/>
            <a:ext cx="2592388" cy="1946275"/>
            <a:chOff x="1979712" y="4653136"/>
            <a:chExt cx="2592288" cy="1945599"/>
          </a:xfrm>
        </p:grpSpPr>
        <p:pic>
          <p:nvPicPr>
            <p:cNvPr id="17420" name="Picture 14"/>
            <p:cNvPicPr>
              <a:picLocks noChangeAspect="1" noChangeArrowheads="1"/>
            </p:cNvPicPr>
            <p:nvPr/>
          </p:nvPicPr>
          <p:blipFill>
            <a:blip r:embed="rId2" cstate="print"/>
            <a:srcRect/>
            <a:stretch>
              <a:fillRect/>
            </a:stretch>
          </p:blipFill>
          <p:spPr bwMode="auto">
            <a:xfrm>
              <a:off x="1979712" y="4653136"/>
              <a:ext cx="2592016" cy="1945599"/>
            </a:xfrm>
            <a:prstGeom prst="rect">
              <a:avLst/>
            </a:prstGeom>
            <a:noFill/>
            <a:ln w="9525">
              <a:noFill/>
              <a:miter lim="800000"/>
              <a:headEnd/>
              <a:tailEnd/>
            </a:ln>
          </p:spPr>
        </p:pic>
        <p:sp>
          <p:nvSpPr>
            <p:cNvPr id="14" name="13 - Ορθογώνιο"/>
            <p:cNvSpPr/>
            <p:nvPr/>
          </p:nvSpPr>
          <p:spPr>
            <a:xfrm>
              <a:off x="1979712" y="4653136"/>
              <a:ext cx="2592288" cy="1944012"/>
            </a:xfrm>
            <a:prstGeom prst="rect">
              <a:avLst/>
            </a:prstGeom>
            <a:noFill/>
            <a:ln>
              <a:solidFill>
                <a:srgbClr val="00B05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MS PGothic" pitchFamily="34" charset="-128"/>
              </a:endParaRPr>
            </a:p>
          </p:txBody>
        </p:sp>
      </p:grpSp>
      <p:sp>
        <p:nvSpPr>
          <p:cNvPr id="17414" name="Title 1"/>
          <p:cNvSpPr>
            <a:spLocks noGrp="1"/>
          </p:cNvSpPr>
          <p:nvPr>
            <p:ph type="title"/>
          </p:nvPr>
        </p:nvSpPr>
        <p:spPr>
          <a:xfrm>
            <a:off x="971550" y="44450"/>
            <a:ext cx="7848600" cy="944563"/>
          </a:xfrm>
        </p:spPr>
        <p:txBody>
          <a:bodyPr/>
          <a:lstStyle/>
          <a:p>
            <a:pPr eaLnBrk="1" hangingPunct="1"/>
            <a:r>
              <a:rPr lang="en-US" sz="2400" smtClean="0">
                <a:solidFill>
                  <a:srgbClr val="000066"/>
                </a:solidFill>
              </a:rPr>
              <a:t>Institute of Marine Biology,</a:t>
            </a:r>
            <a:br>
              <a:rPr lang="en-US" sz="2400" smtClean="0">
                <a:solidFill>
                  <a:srgbClr val="000066"/>
                </a:solidFill>
              </a:rPr>
            </a:br>
            <a:r>
              <a:rPr lang="en-US" sz="2400" smtClean="0">
                <a:solidFill>
                  <a:srgbClr val="000066"/>
                </a:solidFill>
              </a:rPr>
              <a:t>Biotechnology and Aquaculture (IMBBC)</a:t>
            </a:r>
            <a:endParaRPr lang="el-GR" sz="2400" smtClean="0">
              <a:solidFill>
                <a:srgbClr val="000066"/>
              </a:solidFill>
            </a:endParaRPr>
          </a:p>
        </p:txBody>
      </p:sp>
      <p:grpSp>
        <p:nvGrpSpPr>
          <p:cNvPr id="17415" name="Group 14"/>
          <p:cNvGrpSpPr>
            <a:grpSpLocks/>
          </p:cNvGrpSpPr>
          <p:nvPr/>
        </p:nvGrpSpPr>
        <p:grpSpPr bwMode="auto">
          <a:xfrm>
            <a:off x="5189538" y="1341438"/>
            <a:ext cx="3411537" cy="4727575"/>
            <a:chOff x="-223727" y="1683947"/>
            <a:chExt cx="3410347" cy="4726326"/>
          </a:xfrm>
        </p:grpSpPr>
        <p:pic>
          <p:nvPicPr>
            <p:cNvPr id="17416" name="Picture 13"/>
            <p:cNvPicPr>
              <a:picLocks noChangeAspect="1"/>
            </p:cNvPicPr>
            <p:nvPr/>
          </p:nvPicPr>
          <p:blipFill>
            <a:blip r:embed="rId3" cstate="print"/>
            <a:srcRect/>
            <a:stretch>
              <a:fillRect/>
            </a:stretch>
          </p:blipFill>
          <p:spPr bwMode="auto">
            <a:xfrm>
              <a:off x="-223727" y="1683947"/>
              <a:ext cx="3410347" cy="4726326"/>
            </a:xfrm>
            <a:prstGeom prst="rect">
              <a:avLst/>
            </a:prstGeom>
            <a:noFill/>
            <a:ln w="9525">
              <a:noFill/>
              <a:miter lim="800000"/>
              <a:headEnd/>
              <a:tailEnd/>
            </a:ln>
          </p:spPr>
        </p:pic>
        <p:pic>
          <p:nvPicPr>
            <p:cNvPr id="17417" name="Picture 27"/>
            <p:cNvPicPr>
              <a:picLocks noChangeAspect="1"/>
            </p:cNvPicPr>
            <p:nvPr/>
          </p:nvPicPr>
          <p:blipFill>
            <a:blip r:embed="rId4" cstate="print"/>
            <a:srcRect/>
            <a:stretch>
              <a:fillRect/>
            </a:stretch>
          </p:blipFill>
          <p:spPr bwMode="auto">
            <a:xfrm>
              <a:off x="347079" y="2321697"/>
              <a:ext cx="180000" cy="180000"/>
            </a:xfrm>
            <a:prstGeom prst="rect">
              <a:avLst/>
            </a:prstGeom>
            <a:noFill/>
            <a:ln w="9525">
              <a:noFill/>
              <a:miter lim="800000"/>
              <a:headEnd/>
              <a:tailEnd/>
            </a:ln>
          </p:spPr>
        </p:pic>
        <p:pic>
          <p:nvPicPr>
            <p:cNvPr id="17418" name="Picture 28"/>
            <p:cNvPicPr>
              <a:picLocks noChangeAspect="1"/>
            </p:cNvPicPr>
            <p:nvPr/>
          </p:nvPicPr>
          <p:blipFill>
            <a:blip r:embed="rId4" cstate="print"/>
            <a:srcRect/>
            <a:stretch>
              <a:fillRect/>
            </a:stretch>
          </p:blipFill>
          <p:spPr bwMode="auto">
            <a:xfrm>
              <a:off x="667121" y="5352114"/>
              <a:ext cx="180000" cy="180000"/>
            </a:xfrm>
            <a:prstGeom prst="rect">
              <a:avLst/>
            </a:prstGeom>
            <a:noFill/>
            <a:ln w="9525">
              <a:noFill/>
              <a:miter lim="800000"/>
              <a:headEnd/>
              <a:tailEnd/>
            </a:ln>
          </p:spPr>
        </p:pic>
        <p:pic>
          <p:nvPicPr>
            <p:cNvPr id="17419" name="Picture 29"/>
            <p:cNvPicPr>
              <a:picLocks noChangeAspect="1"/>
            </p:cNvPicPr>
            <p:nvPr/>
          </p:nvPicPr>
          <p:blipFill>
            <a:blip r:embed="rId5" cstate="print"/>
            <a:srcRect/>
            <a:stretch>
              <a:fillRect/>
            </a:stretch>
          </p:blipFill>
          <p:spPr bwMode="auto">
            <a:xfrm>
              <a:off x="1769319" y="5578283"/>
              <a:ext cx="180000" cy="180000"/>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5 - Θέση αριθμού διαφάνειας"/>
          <p:cNvSpPr>
            <a:spLocks noGrp="1"/>
          </p:cNvSpPr>
          <p:nvPr>
            <p:ph type="sldNum" sz="quarter" idx="12"/>
          </p:nvPr>
        </p:nvSpPr>
        <p:spPr bwMode="auto">
          <a:noFill/>
          <a:ln>
            <a:miter lim="800000"/>
            <a:headEnd/>
            <a:tailEnd/>
          </a:ln>
        </p:spPr>
        <p:txBody>
          <a:bodyPr/>
          <a:lstStyle/>
          <a:p>
            <a:fld id="{021AED12-67B0-4287-94CD-E43A8BA03A75}" type="slidenum">
              <a:rPr lang="el-GR" smtClean="0"/>
              <a:pPr/>
              <a:t>9</a:t>
            </a:fld>
            <a:endParaRPr lang="el-GR" smtClean="0"/>
          </a:p>
        </p:txBody>
      </p:sp>
      <p:sp>
        <p:nvSpPr>
          <p:cNvPr id="3" name="Rectangle 2"/>
          <p:cNvSpPr>
            <a:spLocks noChangeArrowheads="1"/>
          </p:cNvSpPr>
          <p:nvPr/>
        </p:nvSpPr>
        <p:spPr bwMode="auto">
          <a:xfrm>
            <a:off x="666750" y="1790014"/>
            <a:ext cx="8153400" cy="1458861"/>
          </a:xfrm>
          <a:prstGeom prst="rect">
            <a:avLst/>
          </a:prstGeom>
          <a:noFill/>
          <a:ln w="12700">
            <a:noFill/>
            <a:miter lim="800000"/>
            <a:headEnd/>
            <a:tailEnd/>
          </a:ln>
          <a:effectLst/>
        </p:spPr>
        <p:txBody>
          <a:bodyPr>
            <a:spAutoFit/>
          </a:bodyPr>
          <a:lstStyle/>
          <a:p>
            <a:pPr lvl="1" eaLnBrk="0" hangingPunct="0">
              <a:lnSpc>
                <a:spcPct val="90000"/>
              </a:lnSpc>
              <a:spcBef>
                <a:spcPct val="50000"/>
              </a:spcBef>
              <a:buClr>
                <a:schemeClr val="accent2"/>
              </a:buClr>
              <a:buSzPct val="100000"/>
              <a:defRPr/>
            </a:pPr>
            <a:r>
              <a:rPr lang="en-US" sz="2400" b="1" dirty="0" smtClean="0">
                <a:solidFill>
                  <a:srgbClr val="00CCFF"/>
                </a:solidFill>
                <a:effectLst>
                  <a:outerShdw blurRad="38100" dist="38100" dir="2700000" algn="tl">
                    <a:srgbClr val="C0C0C0"/>
                  </a:outerShdw>
                </a:effectLst>
                <a:latin typeface="Calibri" pitchFamily="34" charset="0"/>
              </a:rPr>
              <a:t>I. Genetics </a:t>
            </a:r>
            <a:r>
              <a:rPr lang="en-US" sz="2400" b="1" dirty="0">
                <a:solidFill>
                  <a:srgbClr val="00CCFF"/>
                </a:solidFill>
                <a:effectLst>
                  <a:outerShdw blurRad="38100" dist="38100" dir="2700000" algn="tl">
                    <a:srgbClr val="C0C0C0"/>
                  </a:outerShdw>
                </a:effectLst>
                <a:latin typeface="Calibri" pitchFamily="34" charset="0"/>
              </a:rPr>
              <a:t>and molecular biotechnology </a:t>
            </a:r>
            <a:endParaRPr lang="en-US" sz="2400" b="1" dirty="0" smtClean="0">
              <a:solidFill>
                <a:srgbClr val="00CCFF"/>
              </a:solidFill>
              <a:effectLst>
                <a:outerShdw blurRad="38100" dist="38100" dir="2700000" algn="tl">
                  <a:srgbClr val="C0C0C0"/>
                </a:outerShdw>
              </a:effectLst>
              <a:latin typeface="Calibri" pitchFamily="34" charset="0"/>
            </a:endParaRPr>
          </a:p>
          <a:p>
            <a:pPr lvl="1" eaLnBrk="0" hangingPunct="0">
              <a:lnSpc>
                <a:spcPct val="90000"/>
              </a:lnSpc>
              <a:spcBef>
                <a:spcPct val="50000"/>
              </a:spcBef>
              <a:buClr>
                <a:schemeClr val="accent2"/>
              </a:buClr>
              <a:buSzPct val="100000"/>
              <a:defRPr/>
            </a:pPr>
            <a:r>
              <a:rPr lang="en-US" sz="2400" b="1" dirty="0">
                <a:solidFill>
                  <a:srgbClr val="00CCFF"/>
                </a:solidFill>
                <a:effectLst>
                  <a:outerShdw blurRad="38100" dist="38100" dir="2700000" algn="tl">
                    <a:srgbClr val="C0C0C0"/>
                  </a:outerShdw>
                </a:effectLst>
                <a:latin typeface="Calibri" pitchFamily="34" charset="0"/>
              </a:rPr>
              <a:t>II. Biodiversity and ecosystem </a:t>
            </a:r>
            <a:r>
              <a:rPr lang="en-US" sz="2400" b="1" dirty="0" smtClean="0">
                <a:solidFill>
                  <a:srgbClr val="00CCFF"/>
                </a:solidFill>
                <a:effectLst>
                  <a:outerShdw blurRad="38100" dist="38100" dir="2700000" algn="tl">
                    <a:srgbClr val="C0C0C0"/>
                  </a:outerShdw>
                </a:effectLst>
                <a:latin typeface="Calibri" pitchFamily="34" charset="0"/>
              </a:rPr>
              <a:t>management</a:t>
            </a:r>
          </a:p>
          <a:p>
            <a:pPr lvl="1" eaLnBrk="0" hangingPunct="0">
              <a:lnSpc>
                <a:spcPct val="90000"/>
              </a:lnSpc>
              <a:spcBef>
                <a:spcPct val="50000"/>
              </a:spcBef>
              <a:buClr>
                <a:schemeClr val="accent2"/>
              </a:buClr>
              <a:buSzPct val="100000"/>
              <a:defRPr/>
            </a:pPr>
            <a:r>
              <a:rPr lang="en-US" sz="2400" b="1" dirty="0">
                <a:solidFill>
                  <a:srgbClr val="00CCFF"/>
                </a:solidFill>
                <a:effectLst>
                  <a:outerShdw blurRad="38100" dist="38100" dir="2700000" algn="tl">
                    <a:srgbClr val="C0C0C0"/>
                  </a:outerShdw>
                </a:effectLst>
                <a:latin typeface="Calibri" pitchFamily="34" charset="0"/>
              </a:rPr>
              <a:t>III. Aquaculture</a:t>
            </a:r>
          </a:p>
        </p:txBody>
      </p:sp>
      <p:sp>
        <p:nvSpPr>
          <p:cNvPr id="4" name="Text Box 3"/>
          <p:cNvSpPr txBox="1">
            <a:spLocks noChangeArrowheads="1"/>
          </p:cNvSpPr>
          <p:nvPr/>
        </p:nvSpPr>
        <p:spPr bwMode="auto">
          <a:xfrm>
            <a:off x="971550" y="1132263"/>
            <a:ext cx="7723187" cy="579438"/>
          </a:xfrm>
          <a:prstGeom prst="rect">
            <a:avLst/>
          </a:prstGeom>
          <a:noFill/>
          <a:ln w="12700">
            <a:noFill/>
            <a:miter lim="800000"/>
            <a:headEnd/>
            <a:tailEnd/>
          </a:ln>
          <a:effectLst/>
        </p:spPr>
        <p:txBody>
          <a:bodyPr>
            <a:spAutoFit/>
          </a:bodyPr>
          <a:lstStyle/>
          <a:p>
            <a:pPr eaLnBrk="0" hangingPunct="0">
              <a:defRPr/>
            </a:pPr>
            <a:r>
              <a:rPr lang="el-GR" sz="3200" b="1" dirty="0">
                <a:solidFill>
                  <a:srgbClr val="00CC00"/>
                </a:solidFill>
                <a:effectLst>
                  <a:outerShdw blurRad="38100" dist="38100" dir="2700000" algn="tl">
                    <a:srgbClr val="C0C0C0"/>
                  </a:outerShdw>
                </a:effectLst>
                <a:latin typeface="Calibri" pitchFamily="34" charset="0"/>
              </a:rPr>
              <a:t> </a:t>
            </a:r>
            <a:r>
              <a:rPr lang="en-US" sz="2400" b="1" dirty="0">
                <a:solidFill>
                  <a:srgbClr val="00CC00"/>
                </a:solidFill>
                <a:effectLst>
                  <a:outerShdw blurRad="38100" dist="38100" dir="2700000" algn="tl">
                    <a:srgbClr val="C0C0C0"/>
                  </a:outerShdw>
                </a:effectLst>
              </a:rPr>
              <a:t>Main research directions</a:t>
            </a:r>
            <a:endParaRPr lang="el-GR" sz="2400" b="1" dirty="0">
              <a:solidFill>
                <a:srgbClr val="00CC00"/>
              </a:solidFill>
              <a:effectLst>
                <a:outerShdw blurRad="38100" dist="38100" dir="2700000" algn="tl">
                  <a:srgbClr val="C0C0C0"/>
                </a:outerShdw>
              </a:effectLst>
            </a:endParaRPr>
          </a:p>
        </p:txBody>
      </p:sp>
      <p:pic>
        <p:nvPicPr>
          <p:cNvPr id="1030" name="Picture 5"/>
          <p:cNvPicPr>
            <a:picLocks noChangeAspect="1" noChangeArrowheads="1"/>
          </p:cNvPicPr>
          <p:nvPr/>
        </p:nvPicPr>
        <p:blipFill>
          <a:blip r:embed="rId2" cstate="print"/>
          <a:srcRect/>
          <a:stretch>
            <a:fillRect/>
          </a:stretch>
        </p:blipFill>
        <p:spPr bwMode="auto">
          <a:xfrm>
            <a:off x="2166915" y="4599125"/>
            <a:ext cx="1333500" cy="1087437"/>
          </a:xfrm>
          <a:prstGeom prst="rect">
            <a:avLst/>
          </a:prstGeom>
          <a:noFill/>
          <a:ln w="9525">
            <a:solidFill>
              <a:schemeClr val="bg1"/>
            </a:solidFill>
            <a:miter lim="800000"/>
            <a:headEnd/>
            <a:tailEnd/>
          </a:ln>
        </p:spPr>
      </p:pic>
      <p:sp>
        <p:nvSpPr>
          <p:cNvPr id="1031" name="Title 1"/>
          <p:cNvSpPr>
            <a:spLocks noGrp="1"/>
          </p:cNvSpPr>
          <p:nvPr>
            <p:ph type="title"/>
          </p:nvPr>
        </p:nvSpPr>
        <p:spPr>
          <a:xfrm>
            <a:off x="971550" y="44450"/>
            <a:ext cx="7848600" cy="944563"/>
          </a:xfrm>
        </p:spPr>
        <p:txBody>
          <a:bodyPr/>
          <a:lstStyle/>
          <a:p>
            <a:pPr eaLnBrk="1" hangingPunct="1"/>
            <a:r>
              <a:rPr lang="en-US" sz="2400" smtClean="0">
                <a:solidFill>
                  <a:srgbClr val="000066"/>
                </a:solidFill>
              </a:rPr>
              <a:t>Institute of Marine Biology,</a:t>
            </a:r>
            <a:br>
              <a:rPr lang="en-US" sz="2400" smtClean="0">
                <a:solidFill>
                  <a:srgbClr val="000066"/>
                </a:solidFill>
              </a:rPr>
            </a:br>
            <a:r>
              <a:rPr lang="en-US" sz="2400" smtClean="0">
                <a:solidFill>
                  <a:srgbClr val="000066"/>
                </a:solidFill>
              </a:rPr>
              <a:t>Biotechnology and Aquaculture (IMBBC)</a:t>
            </a:r>
            <a:endParaRPr lang="el-GR" sz="2400" smtClean="0">
              <a:solidFill>
                <a:srgbClr val="000066"/>
              </a:solidFill>
            </a:endParaRPr>
          </a:p>
        </p:txBody>
      </p:sp>
      <p:pic>
        <p:nvPicPr>
          <p:cNvPr id="8" name="Picture 3" descr="kefalon copy"/>
          <p:cNvPicPr>
            <a:picLocks noChangeAspect="1" noChangeArrowheads="1"/>
          </p:cNvPicPr>
          <p:nvPr/>
        </p:nvPicPr>
        <p:blipFill>
          <a:blip r:embed="rId3" cstate="print"/>
          <a:srcRect/>
          <a:stretch>
            <a:fillRect/>
          </a:stretch>
        </p:blipFill>
        <p:spPr bwMode="auto">
          <a:xfrm>
            <a:off x="3684007" y="5724767"/>
            <a:ext cx="1287657" cy="922474"/>
          </a:xfrm>
          <a:prstGeom prst="rect">
            <a:avLst/>
          </a:prstGeom>
          <a:noFill/>
          <a:ln w="9525">
            <a:noFill/>
            <a:miter lim="800000"/>
            <a:headEnd/>
            <a:tailEnd/>
          </a:ln>
        </p:spPr>
      </p:pic>
      <p:pic>
        <p:nvPicPr>
          <p:cNvPr id="9" name="Picture 3"/>
          <p:cNvPicPr>
            <a:picLocks noChangeAspect="1"/>
          </p:cNvPicPr>
          <p:nvPr/>
        </p:nvPicPr>
        <p:blipFill>
          <a:blip r:embed="rId4" cstate="print"/>
          <a:srcRect/>
          <a:stretch>
            <a:fillRect/>
          </a:stretch>
        </p:blipFill>
        <p:spPr bwMode="auto">
          <a:xfrm>
            <a:off x="1569976" y="5512838"/>
            <a:ext cx="1539553" cy="1154147"/>
          </a:xfrm>
          <a:prstGeom prst="rect">
            <a:avLst/>
          </a:prstGeom>
          <a:noFill/>
          <a:ln w="9525">
            <a:noFill/>
            <a:miter lim="800000"/>
            <a:headEnd/>
            <a:tailEnd/>
          </a:ln>
        </p:spPr>
      </p:pic>
      <p:pic>
        <p:nvPicPr>
          <p:cNvPr id="10" name="Picture 10"/>
          <p:cNvPicPr>
            <a:picLocks noChangeAspect="1" noChangeArrowheads="1"/>
          </p:cNvPicPr>
          <p:nvPr/>
        </p:nvPicPr>
        <p:blipFill>
          <a:blip r:embed="rId5" cstate="print"/>
          <a:srcRect/>
          <a:stretch>
            <a:fillRect/>
          </a:stretch>
        </p:blipFill>
        <p:spPr bwMode="auto">
          <a:xfrm>
            <a:off x="3599965" y="4617379"/>
            <a:ext cx="3854450" cy="995362"/>
          </a:xfrm>
          <a:prstGeom prst="rect">
            <a:avLst/>
          </a:prstGeom>
          <a:noFill/>
          <a:ln w="9525">
            <a:noFill/>
            <a:miter lim="800000"/>
            <a:headEnd/>
            <a:tailEnd/>
          </a:ln>
        </p:spPr>
      </p:pic>
      <p:pic>
        <p:nvPicPr>
          <p:cNvPr id="11" name="Picture 3" descr="E:\Users\npap\I-Aqua\2011\picts\cages.jpg"/>
          <p:cNvPicPr>
            <a:picLocks noChangeAspect="1" noChangeArrowheads="1"/>
          </p:cNvPicPr>
          <p:nvPr/>
        </p:nvPicPr>
        <p:blipFill>
          <a:blip r:embed="rId6" cstate="print"/>
          <a:srcRect t="31201" r="20169" b="7143"/>
          <a:stretch>
            <a:fillRect/>
          </a:stretch>
        </p:blipFill>
        <p:spPr bwMode="auto">
          <a:xfrm>
            <a:off x="5546142" y="5164271"/>
            <a:ext cx="2448247" cy="1419956"/>
          </a:xfrm>
          <a:prstGeom prst="rect">
            <a:avLst/>
          </a:prstGeom>
          <a:noFill/>
          <a:ln w="9525">
            <a:noFill/>
            <a:miter lim="800000"/>
            <a:headEnd/>
            <a:tailEnd/>
          </a:ln>
        </p:spPr>
      </p:pic>
      <p:sp>
        <p:nvSpPr>
          <p:cNvPr id="12" name="11 - TextBox"/>
          <p:cNvSpPr txBox="1"/>
          <p:nvPr/>
        </p:nvSpPr>
        <p:spPr>
          <a:xfrm>
            <a:off x="1187624" y="3340172"/>
            <a:ext cx="4948791" cy="1477328"/>
          </a:xfrm>
          <a:prstGeom prst="rect">
            <a:avLst/>
          </a:prstGeom>
          <a:noFill/>
        </p:spPr>
        <p:txBody>
          <a:bodyPr wrap="none" rtlCol="0">
            <a:spAutoFit/>
          </a:bodyPr>
          <a:lstStyle/>
          <a:p>
            <a:pPr>
              <a:buFont typeface="Wingdings" pitchFamily="2" charset="2"/>
              <a:buChar char="Ø"/>
            </a:pPr>
            <a:r>
              <a:rPr lang="en-US" dirty="0" smtClean="0"/>
              <a:t> </a:t>
            </a:r>
            <a:r>
              <a:rPr lang="en-US" b="1" dirty="0" smtClean="0"/>
              <a:t>Horizontal units</a:t>
            </a:r>
          </a:p>
          <a:p>
            <a:pPr marL="285750" indent="-285750">
              <a:buFont typeface="Arial" charset="0"/>
              <a:buChar char="•"/>
            </a:pPr>
            <a:r>
              <a:rPr lang="en-US" dirty="0" smtClean="0"/>
              <a:t>Bioinformatics and electronic infrastructures</a:t>
            </a:r>
          </a:p>
          <a:p>
            <a:pPr marL="285750" indent="-285750">
              <a:buFont typeface="Arial" charset="0"/>
              <a:buChar char="•"/>
            </a:pPr>
            <a:r>
              <a:rPr lang="en-US" dirty="0" smtClean="0"/>
              <a:t>Environmental chemistry and microbiology</a:t>
            </a:r>
          </a:p>
          <a:p>
            <a:pPr marL="285750" indent="-285750">
              <a:buFont typeface="Arial" charset="0"/>
              <a:buChar char="•"/>
            </a:pPr>
            <a:r>
              <a:rPr lang="en-US" dirty="0" smtClean="0"/>
              <a:t>Bioanalysis and biotechnology</a:t>
            </a:r>
          </a:p>
          <a:p>
            <a:pPr>
              <a:buFont typeface="Wingdings" pitchFamily="2" charset="2"/>
              <a:buChar char="Ø"/>
            </a:pPr>
            <a:endParaRPr lang="el-GR"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2014 Αξιολόγηση">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3968</TotalTime>
  <Words>1264</Words>
  <Application>Microsoft Macintosh PowerPoint</Application>
  <PresentationFormat>On-screen Show (4:3)</PresentationFormat>
  <Paragraphs>353</Paragraphs>
  <Slides>28</Slides>
  <Notes>6</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28</vt:i4>
      </vt:variant>
    </vt:vector>
  </HeadingPairs>
  <TitlesOfParts>
    <vt:vector size="40" baseType="lpstr">
      <vt:lpstr>Calibri</vt:lpstr>
      <vt:lpstr>Cambria</vt:lpstr>
      <vt:lpstr>Ithaca</vt:lpstr>
      <vt:lpstr>MS Mincho</vt:lpstr>
      <vt:lpstr>MS PGothic</vt:lpstr>
      <vt:lpstr>ＭＳ Ｐゴシック</vt:lpstr>
      <vt:lpstr>ＭＳ 明朝</vt:lpstr>
      <vt:lpstr>Tahoma</vt:lpstr>
      <vt:lpstr>Times New Roman</vt:lpstr>
      <vt:lpstr>Wingdings</vt:lpstr>
      <vt:lpstr>Arial</vt:lpstr>
      <vt:lpstr>2014 Αξιολόγηση</vt:lpstr>
      <vt:lpstr> HCMR, Heraklion, Crete</vt:lpstr>
      <vt:lpstr>PowerPoint Presentation</vt:lpstr>
      <vt:lpstr>PowerPoint Presentation</vt:lpstr>
      <vt:lpstr>Hellenic Centre for Marine Research (HCMR)</vt:lpstr>
      <vt:lpstr>Hellenic Centre for Marine Research (HCMR)</vt:lpstr>
      <vt:lpstr>Hellenic Centre for Marine Research (HCMR)</vt:lpstr>
      <vt:lpstr>PowerPoint Presentation</vt:lpstr>
      <vt:lpstr>Institute of Marine Biology, Biotechnology and Aquaculture (IMBBC)</vt:lpstr>
      <vt:lpstr>Institute of Marine Biology, Biotechnology and Aquaculture (IMBBC)</vt:lpstr>
      <vt:lpstr>Institute of Marine Biology, Biotechnology and Aquaculture (IMBBC)</vt:lpstr>
      <vt:lpstr>Institute of Marine Biology, Biotechnology and Aquaculture (IMBBC)</vt:lpstr>
      <vt:lpstr>PowerPoint Presentation</vt:lpstr>
      <vt:lpstr>PowerPoint Presentation</vt:lpstr>
      <vt:lpstr>PowerPoint Presentation</vt:lpstr>
      <vt:lpstr>PowerPoint Presentation</vt:lpstr>
      <vt:lpstr>ESFRI Infrastructures</vt:lpstr>
      <vt:lpstr>PowerPoint Presentation</vt:lpstr>
      <vt:lpstr>I3 projects</vt:lpstr>
      <vt:lpstr>PowerPoint Presentation</vt:lpstr>
      <vt:lpstr>PowerPoint Presentation</vt:lpstr>
      <vt:lpstr>Projects</vt:lpstr>
      <vt:lpstr>Projects</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“GSRT evaluation,  on site visit of the  evaluation committee”</dc:title>
  <dc:creator>Αντώνης</dc:creator>
  <cp:lastModifiedBy>Antonios Magoulas</cp:lastModifiedBy>
  <cp:revision>314</cp:revision>
  <dcterms:created xsi:type="dcterms:W3CDTF">2014-01-06T21:54:06Z</dcterms:created>
  <dcterms:modified xsi:type="dcterms:W3CDTF">2017-06-15T04:05:32Z</dcterms:modified>
</cp:coreProperties>
</file>