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1"/>
  </p:notesMasterIdLst>
  <p:sldIdLst>
    <p:sldId id="258" r:id="rId2"/>
    <p:sldId id="257" r:id="rId3"/>
    <p:sldId id="259" r:id="rId4"/>
    <p:sldId id="264" r:id="rId5"/>
    <p:sldId id="281" r:id="rId6"/>
    <p:sldId id="267" r:id="rId7"/>
    <p:sldId id="294" r:id="rId8"/>
    <p:sldId id="265" r:id="rId9"/>
    <p:sldId id="269" r:id="rId10"/>
    <p:sldId id="310" r:id="rId11"/>
    <p:sldId id="306" r:id="rId12"/>
    <p:sldId id="262" r:id="rId13"/>
    <p:sldId id="285" r:id="rId14"/>
    <p:sldId id="283" r:id="rId15"/>
    <p:sldId id="288" r:id="rId16"/>
    <p:sldId id="289" r:id="rId17"/>
    <p:sldId id="263" r:id="rId18"/>
    <p:sldId id="309" r:id="rId19"/>
    <p:sldId id="286" r:id="rId20"/>
    <p:sldId id="307" r:id="rId21"/>
    <p:sldId id="314" r:id="rId22"/>
    <p:sldId id="287" r:id="rId23"/>
    <p:sldId id="315" r:id="rId24"/>
    <p:sldId id="312" r:id="rId25"/>
    <p:sldId id="308" r:id="rId26"/>
    <p:sldId id="300" r:id="rId27"/>
    <p:sldId id="303" r:id="rId28"/>
    <p:sldId id="302" r:id="rId29"/>
    <p:sldId id="297" r:id="rId3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AFD07E4-BD40-4D2C-BB81-C50FA1898115}">
          <p14:sldIdLst>
            <p14:sldId id="258"/>
            <p14:sldId id="257"/>
            <p14:sldId id="259"/>
            <p14:sldId id="264"/>
            <p14:sldId id="281"/>
            <p14:sldId id="267"/>
            <p14:sldId id="294"/>
            <p14:sldId id="265"/>
            <p14:sldId id="269"/>
            <p14:sldId id="310"/>
            <p14:sldId id="306"/>
            <p14:sldId id="262"/>
            <p14:sldId id="285"/>
            <p14:sldId id="283"/>
            <p14:sldId id="288"/>
            <p14:sldId id="289"/>
            <p14:sldId id="263"/>
            <p14:sldId id="309"/>
            <p14:sldId id="286"/>
            <p14:sldId id="307"/>
            <p14:sldId id="314"/>
            <p14:sldId id="287"/>
            <p14:sldId id="315"/>
            <p14:sldId id="312"/>
            <p14:sldId id="308"/>
            <p14:sldId id="300"/>
            <p14:sldId id="303"/>
            <p14:sldId id="302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3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B9CB4-3EA4-4D02-AFB6-6FF1606D1F87}" type="datetimeFigureOut">
              <a:rPr lang="el-GR" smtClean="0"/>
              <a:t>15/6/2017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74F63-0F30-4FE4-9F52-0E7C301FD26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4220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EE4D3-E3C0-4526-8766-2968C406CD2A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2630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C15F6-3B41-4225-B7DE-1863B6B95B99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0706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B251B-42D4-4F8C-B0CC-53BB1658A746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2163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5BCB7-7FD0-4969-890F-D8326105C659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8067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F522B-B0AE-46C9-BD68-BAD255810635}" type="datetime1">
              <a:rPr lang="el-GR" smtClean="0"/>
              <a:t>15/6/2017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943832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8994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D2DB0-31EA-4220-AA51-1F8C62ADC53E}" type="datetime1">
              <a:rPr lang="el-GR" smtClean="0"/>
              <a:t>15/6/2017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3348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BF833-3AC5-4877-A726-4A70E0DB2247}" type="datetime1">
              <a:rPr lang="el-GR" smtClean="0"/>
              <a:t>15/6/2017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019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76610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8ADEC-1EA0-4A27-A092-1705A77086AC}" type="datetime1">
              <a:rPr lang="el-GR" smtClean="0"/>
              <a:t>15/6/2017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901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CE632-A5E2-4DAD-9F59-6DA82B118941}" type="datetime1">
              <a:rPr lang="el-GR" smtClean="0"/>
              <a:t>15/6/2017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000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442AD-EB98-488C-8299-E8EFDE5CE9B1}" type="datetime1">
              <a:rPr lang="el-GR" smtClean="0"/>
              <a:t>15/6/2017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270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C308-049A-4F85-8860-FE336978778F}" type="datetime1">
              <a:rPr lang="el-GR" smtClean="0"/>
              <a:t>15/6/2017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9583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132C0-652B-4958-B6F9-91A0F8940B91}" type="datetime1">
              <a:rPr lang="el-GR" smtClean="0"/>
              <a:t>15/6/2017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429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DA826-657B-4E68-9036-7286C42AABB5}" type="datetime1">
              <a:rPr lang="el-GR" smtClean="0"/>
              <a:t>15/6/2017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118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AA41E0E-59FB-43C5-8336-B0A0DC1D0C5D}" type="datetime1">
              <a:rPr lang="el-GR" smtClean="0"/>
              <a:t>15/6/2017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7975241-8218-4E50-89B0-90A3C36689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9425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C867-0FFF-4DDA-AE7D-2F0E4CA17DE9}" type="datetime1">
              <a:rPr lang="el-GR" smtClean="0"/>
              <a:t>15/6/2017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814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767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217761"/>
            <a:ext cx="7543801" cy="465133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122E524-083E-4C93-A148-3C2F9AE3BB40}" type="datetime1">
              <a:rPr lang="el-GR" smtClean="0"/>
              <a:t>15/6/2017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7975241-8218-4E50-89B0-90A3C36689A0}" type="slidenum">
              <a:rPr lang="el-GR" smtClean="0"/>
              <a:t>‹#›</a:t>
            </a:fld>
            <a:endParaRPr lang="el-G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1540" y="106331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974" y="132159"/>
            <a:ext cx="1575227" cy="46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l.edu.g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jpe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Relationship Id="rId22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en.wikipedia.org/wiki/Arthur_Samue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hysis-project.eu/" TargetMode="External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spl-icsforth/Hyperspectral_imaging_fish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hysis-project.eu/" TargetMode="External"/><Relationship Id="rId3" Type="http://schemas.openxmlformats.org/officeDocument/2006/relationships/image" Target="../media/image92.emf"/><Relationship Id="rId7" Type="http://schemas.openxmlformats.org/officeDocument/2006/relationships/image" Target="../media/image96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4" Type="http://schemas.openxmlformats.org/officeDocument/2006/relationships/image" Target="../media/image93.emf"/><Relationship Id="rId9" Type="http://schemas.openxmlformats.org/officeDocument/2006/relationships/hyperlink" Target="http://www.spl.edu.gr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6866" y="1318040"/>
            <a:ext cx="6248399" cy="1343025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Spectral </a:t>
            </a:r>
            <a:r>
              <a:rPr lang="en-US" sz="4000" dirty="0" smtClean="0"/>
              <a:t>Imaging </a:t>
            </a:r>
            <a:br>
              <a:rPr lang="en-US" sz="4000" dirty="0" smtClean="0"/>
            </a:br>
            <a:r>
              <a:rPr lang="en-US" sz="4000" dirty="0" smtClean="0"/>
              <a:t>of Coastal Environments</a:t>
            </a:r>
            <a:endParaRPr lang="el-GR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6866" y="3484605"/>
            <a:ext cx="6590269" cy="2432887"/>
          </a:xfrm>
        </p:spPr>
        <p:txBody>
          <a:bodyPr>
            <a:noAutofit/>
          </a:bodyPr>
          <a:lstStyle/>
          <a:p>
            <a:pPr algn="ctr"/>
            <a:r>
              <a:rPr lang="en-GB" dirty="0" smtClean="0"/>
              <a:t>Gregory Tsagkatakis</a:t>
            </a:r>
          </a:p>
          <a:p>
            <a:pPr algn="ctr"/>
            <a:endParaRPr lang="en-GB" sz="1800" dirty="0"/>
          </a:p>
          <a:p>
            <a:pPr algn="ctr"/>
            <a:r>
              <a:rPr lang="en-GB" sz="1800" spc="0" dirty="0" smtClean="0"/>
              <a:t>Signal </a:t>
            </a:r>
            <a:r>
              <a:rPr lang="en-GB" sz="1800" spc="0" dirty="0"/>
              <a:t>Processing Laboratory </a:t>
            </a:r>
          </a:p>
          <a:p>
            <a:pPr algn="ctr"/>
            <a:r>
              <a:rPr lang="en-US" sz="1800" spc="0" dirty="0"/>
              <a:t>Institute of Computer Science (ICS) </a:t>
            </a:r>
            <a:endParaRPr lang="en-US" sz="1800" spc="0" dirty="0" smtClean="0"/>
          </a:p>
          <a:p>
            <a:pPr algn="ctr"/>
            <a:r>
              <a:rPr lang="en-US" sz="1800" spc="0" dirty="0" smtClean="0"/>
              <a:t>Foundation for Research and Technology – Hellas (FORTH)</a:t>
            </a:r>
            <a:endParaRPr lang="en-US" sz="1800" spc="0" dirty="0"/>
          </a:p>
          <a:p>
            <a:pPr algn="ctr"/>
            <a:r>
              <a:rPr lang="en-US" sz="1800" spc="0" dirty="0">
                <a:hlinkClick r:id="rId3"/>
              </a:rPr>
              <a:t>http://www.spl.edu.gr</a:t>
            </a:r>
            <a:r>
              <a:rPr lang="en-US" sz="1800" spc="0" dirty="0" smtClean="0">
                <a:hlinkClick r:id="rId3"/>
              </a:rPr>
              <a:t>/</a:t>
            </a:r>
            <a:endParaRPr lang="en-US" spc="0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61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Copernicus Data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&gt; 6 TB </a:t>
            </a:r>
            <a:r>
              <a:rPr lang="en-US" dirty="0"/>
              <a:t>of </a:t>
            </a:r>
            <a:r>
              <a:rPr lang="en-US" dirty="0" smtClean="0"/>
              <a:t>core </a:t>
            </a:r>
            <a:r>
              <a:rPr lang="en-US" dirty="0"/>
              <a:t>products </a:t>
            </a:r>
            <a:r>
              <a:rPr lang="en-US" dirty="0" smtClean="0"/>
              <a:t>generated daily</a:t>
            </a:r>
          </a:p>
          <a:p>
            <a:r>
              <a:rPr lang="en-US" dirty="0" smtClean="0"/>
              <a:t>&gt; 100 TB of products disseminated daily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10</a:t>
            </a:fld>
            <a:endParaRPr lang="el-GR"/>
          </a:p>
        </p:txBody>
      </p:sp>
      <p:grpSp>
        <p:nvGrpSpPr>
          <p:cNvPr id="7" name="Group 6"/>
          <p:cNvGrpSpPr/>
          <p:nvPr/>
        </p:nvGrpSpPr>
        <p:grpSpPr>
          <a:xfrm>
            <a:off x="1104900" y="1971053"/>
            <a:ext cx="6692900" cy="4063089"/>
            <a:chOff x="1318259" y="2374900"/>
            <a:chExt cx="5679441" cy="31038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616" t="17784" r="1288" b="13507"/>
            <a:stretch/>
          </p:blipFill>
          <p:spPr>
            <a:xfrm>
              <a:off x="1318259" y="2506721"/>
              <a:ext cx="5603241" cy="297199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70100" y="2374900"/>
              <a:ext cx="49276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740867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978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55609" y="1264571"/>
            <a:ext cx="4806053" cy="4900613"/>
            <a:chOff x="4343401" y="-38100"/>
            <a:chExt cx="6047508" cy="6534150"/>
          </a:xfrm>
          <a:gradFill flip="none" rotWithShape="1">
            <a:gsLst>
              <a:gs pos="12000">
                <a:srgbClr val="0070C0"/>
              </a:gs>
              <a:gs pos="100000">
                <a:schemeClr val="accent1">
                  <a:lumMod val="45000"/>
                  <a:lumOff val="55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</p:grpSpPr>
        <p:sp>
          <p:nvSpPr>
            <p:cNvPr id="4" name="Isosceles Triangle 3"/>
            <p:cNvSpPr/>
            <p:nvPr/>
          </p:nvSpPr>
          <p:spPr>
            <a:xfrm rot="5400000">
              <a:off x="4100080" y="205221"/>
              <a:ext cx="6534150" cy="6047508"/>
            </a:xfrm>
            <a:prstGeom prst="triangle">
              <a:avLst/>
            </a:prstGeom>
            <a:grpFill/>
            <a:ln w="317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" name="Isosceles Triangle 1"/>
            <p:cNvSpPr/>
            <p:nvPr/>
          </p:nvSpPr>
          <p:spPr>
            <a:xfrm rot="5400000">
              <a:off x="6005079" y="1110095"/>
              <a:ext cx="4543425" cy="4228234"/>
            </a:xfrm>
            <a:prstGeom prst="triangle">
              <a:avLst/>
            </a:prstGeom>
            <a:grpFill/>
            <a:ln w="317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Isosceles Triangle 4"/>
            <p:cNvSpPr/>
            <p:nvPr/>
          </p:nvSpPr>
          <p:spPr>
            <a:xfrm rot="5400000">
              <a:off x="8767326" y="2443598"/>
              <a:ext cx="1676403" cy="1570758"/>
            </a:xfrm>
            <a:prstGeom prst="triangle">
              <a:avLst/>
            </a:prstGeom>
            <a:grpFill/>
            <a:ln w="317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4" name="Circular Arrow 23"/>
          <p:cNvSpPr/>
          <p:nvPr/>
        </p:nvSpPr>
        <p:spPr>
          <a:xfrm>
            <a:off x="2661618" y="2172992"/>
            <a:ext cx="3098464" cy="2749767"/>
          </a:xfrm>
          <a:prstGeom prst="circularArrow">
            <a:avLst>
              <a:gd name="adj1" fmla="val 10755"/>
              <a:gd name="adj2" fmla="val 1206162"/>
              <a:gd name="adj3" fmla="val 21166027"/>
              <a:gd name="adj4" fmla="val 2747079"/>
              <a:gd name="adj5" fmla="val 1271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95905" y="2384406"/>
            <a:ext cx="1107980" cy="7144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30836" y="4991921"/>
            <a:ext cx="1449945" cy="1234452"/>
          </a:xfrm>
          <a:prstGeom prst="rect">
            <a:avLst/>
          </a:prstGeom>
          <a:scene3d>
            <a:camera prst="orthographicFront">
              <a:rot lat="10170" lon="21522438" rev="5396498"/>
            </a:camera>
            <a:lightRig rig="threePt" dir="t"/>
          </a:scene3d>
        </p:spPr>
      </p:pic>
      <p:sp>
        <p:nvSpPr>
          <p:cNvPr id="35" name="TextBox 34"/>
          <p:cNvSpPr txBox="1"/>
          <p:nvPr/>
        </p:nvSpPr>
        <p:spPr>
          <a:xfrm rot="1656341">
            <a:off x="2964967" y="2124426"/>
            <a:ext cx="46176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Big, Heterogeneous Sensor Data Integrative Processing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5267" y="1195008"/>
            <a:ext cx="1376543" cy="100901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775795" y="2760375"/>
            <a:ext cx="142801" cy="30146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/>
          <p:cNvSpPr/>
          <p:nvPr/>
        </p:nvSpPr>
        <p:spPr>
          <a:xfrm>
            <a:off x="3484796" y="2020111"/>
            <a:ext cx="142801" cy="30146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Oval 37"/>
          <p:cNvSpPr/>
          <p:nvPr/>
        </p:nvSpPr>
        <p:spPr>
          <a:xfrm>
            <a:off x="3798185" y="3600978"/>
            <a:ext cx="134937" cy="19367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Oval 38"/>
          <p:cNvSpPr/>
          <p:nvPr/>
        </p:nvSpPr>
        <p:spPr>
          <a:xfrm>
            <a:off x="2918596" y="4391440"/>
            <a:ext cx="142801" cy="30146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Oval 39"/>
          <p:cNvSpPr/>
          <p:nvPr/>
        </p:nvSpPr>
        <p:spPr>
          <a:xfrm>
            <a:off x="3527327" y="5061568"/>
            <a:ext cx="142801" cy="30146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1" name="Straight Connector 20"/>
          <p:cNvCxnSpPr>
            <a:stCxn id="3" idx="7"/>
            <a:endCxn id="37" idx="3"/>
          </p:cNvCxnSpPr>
          <p:nvPr/>
        </p:nvCxnSpPr>
        <p:spPr>
          <a:xfrm flipV="1">
            <a:off x="2897683" y="2277426"/>
            <a:ext cx="608026" cy="52709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38" idx="0"/>
            <a:endCxn id="37" idx="4"/>
          </p:cNvCxnSpPr>
          <p:nvPr/>
        </p:nvCxnSpPr>
        <p:spPr>
          <a:xfrm flipH="1" flipV="1">
            <a:off x="3556197" y="2321574"/>
            <a:ext cx="309457" cy="127940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" idx="5"/>
            <a:endCxn id="40" idx="1"/>
          </p:cNvCxnSpPr>
          <p:nvPr/>
        </p:nvCxnSpPr>
        <p:spPr>
          <a:xfrm>
            <a:off x="2897683" y="3017689"/>
            <a:ext cx="650557" cy="20880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" idx="5"/>
            <a:endCxn id="38" idx="2"/>
          </p:cNvCxnSpPr>
          <p:nvPr/>
        </p:nvCxnSpPr>
        <p:spPr>
          <a:xfrm>
            <a:off x="2897683" y="3017690"/>
            <a:ext cx="900502" cy="6801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39" idx="7"/>
            <a:endCxn id="38" idx="2"/>
          </p:cNvCxnSpPr>
          <p:nvPr/>
        </p:nvCxnSpPr>
        <p:spPr>
          <a:xfrm flipV="1">
            <a:off x="3040484" y="3697816"/>
            <a:ext cx="757701" cy="73777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9" idx="5"/>
            <a:endCxn id="40" idx="1"/>
          </p:cNvCxnSpPr>
          <p:nvPr/>
        </p:nvCxnSpPr>
        <p:spPr>
          <a:xfrm>
            <a:off x="3040484" y="4648753"/>
            <a:ext cx="507756" cy="45696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18" descr="https://images.plot.ly/plotly-documentation/images/surface-plo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6580" y="2420901"/>
            <a:ext cx="1219257" cy="86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0" name="Straight Connector 59"/>
          <p:cNvCxnSpPr/>
          <p:nvPr/>
        </p:nvCxnSpPr>
        <p:spPr>
          <a:xfrm>
            <a:off x="3598727" y="2277427"/>
            <a:ext cx="1263786" cy="524261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3928029" y="2915988"/>
            <a:ext cx="1048784" cy="793462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010311" y="4189877"/>
            <a:ext cx="1096346" cy="1022421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940985" y="3738125"/>
            <a:ext cx="1160621" cy="432628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3107834" y="4189877"/>
            <a:ext cx="1972859" cy="337658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7475302" y="3465354"/>
            <a:ext cx="1383050" cy="534002"/>
          </a:xfrm>
          <a:custGeom>
            <a:avLst/>
            <a:gdLst>
              <a:gd name="connsiteX0" fmla="*/ 0 w 1844067"/>
              <a:gd name="connsiteY0" fmla="*/ 0 h 712001"/>
              <a:gd name="connsiteX1" fmla="*/ 1488067 w 1844067"/>
              <a:gd name="connsiteY1" fmla="*/ 0 h 712001"/>
              <a:gd name="connsiteX2" fmla="*/ 1844067 w 1844067"/>
              <a:gd name="connsiteY2" fmla="*/ 356001 h 712001"/>
              <a:gd name="connsiteX3" fmla="*/ 1488067 w 1844067"/>
              <a:gd name="connsiteY3" fmla="*/ 712001 h 712001"/>
              <a:gd name="connsiteX4" fmla="*/ 0 w 1844067"/>
              <a:gd name="connsiteY4" fmla="*/ 712001 h 712001"/>
              <a:gd name="connsiteX5" fmla="*/ 0 w 1844067"/>
              <a:gd name="connsiteY5" fmla="*/ 0 h 7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4067" h="712001">
                <a:moveTo>
                  <a:pt x="1844067" y="712000"/>
                </a:moveTo>
                <a:lnTo>
                  <a:pt x="356000" y="712000"/>
                </a:lnTo>
                <a:lnTo>
                  <a:pt x="0" y="356000"/>
                </a:lnTo>
                <a:lnTo>
                  <a:pt x="356000" y="1"/>
                </a:lnTo>
                <a:lnTo>
                  <a:pt x="1844067" y="1"/>
                </a:lnTo>
                <a:lnTo>
                  <a:pt x="1844067" y="712000"/>
                </a:lnTo>
                <a:close/>
              </a:path>
            </a:pathLst>
          </a:custGeom>
          <a:solidFill>
            <a:srgbClr val="FFE2BC"/>
          </a:solidFill>
          <a:ln w="12700"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368980" tIns="31433" rIns="58674" bIns="31433" numCol="1" spcCol="1270" anchor="ctr" anchorCtr="0">
            <a:noAutofit/>
          </a:bodyPr>
          <a:lstStyle/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b="1" dirty="0"/>
              <a:t>   Precision agriculture</a:t>
            </a:r>
          </a:p>
          <a:p>
            <a:pPr algn="ctr" defTabSz="36671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50" b="1" dirty="0"/>
              <a:t>Climate change</a:t>
            </a:r>
          </a:p>
        </p:txBody>
      </p:sp>
      <p:sp>
        <p:nvSpPr>
          <p:cNvPr id="42" name="Oval 41"/>
          <p:cNvSpPr/>
          <p:nvPr/>
        </p:nvSpPr>
        <p:spPr>
          <a:xfrm>
            <a:off x="7311325" y="3424271"/>
            <a:ext cx="606689" cy="613359"/>
          </a:xfrm>
          <a:prstGeom prst="ellipse">
            <a:avLst/>
          </a:prstGeom>
          <a:solidFill>
            <a:srgbClr val="FFE2BC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2" name="Picture 4" descr="http://www.modelstoglobe.com/ESW/Images/Earth_Glob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8416" y="3531580"/>
            <a:ext cx="400242" cy="40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ebs.wichita.edu/depttools/depttoolsmemberfiles/wsunews/2530/Fieldcamp_4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0264" y="3358716"/>
            <a:ext cx="1172188" cy="76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purdue.imodules.com/s/1461/images/gid1001/editor/alumnus/2014_mar/drones_mai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98"/>
          <a:stretch/>
        </p:blipFill>
        <p:spPr bwMode="auto">
          <a:xfrm>
            <a:off x="1224071" y="4239484"/>
            <a:ext cx="1303311" cy="67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/>
          <p:cNvCxnSpPr/>
          <p:nvPr/>
        </p:nvCxnSpPr>
        <p:spPr>
          <a:xfrm>
            <a:off x="5216228" y="2999563"/>
            <a:ext cx="1263367" cy="58406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26" name="Picture 2" descr="https://labs.ripe.net/Members/jan_rejchrt/chart01-network_anomaly_survey_post-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598" y="3185411"/>
            <a:ext cx="1007580" cy="51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6" name="Straight Connector 85"/>
          <p:cNvCxnSpPr/>
          <p:nvPr/>
        </p:nvCxnSpPr>
        <p:spPr>
          <a:xfrm flipH="1" flipV="1">
            <a:off x="5091113" y="3030288"/>
            <a:ext cx="78525" cy="1128364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30" name="Picture 6" descr="http://www.ssg-surfer.com/ssg/detailed_description/surfer5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43" y="2410197"/>
            <a:ext cx="1653726" cy="9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/>
          <p:cNvCxnSpPr/>
          <p:nvPr/>
        </p:nvCxnSpPr>
        <p:spPr>
          <a:xfrm flipV="1">
            <a:off x="5319116" y="3826290"/>
            <a:ext cx="1051014" cy="4958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28" name="Picture 4" descr="http://www.terrainmap.com/elevl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4719" y="3898642"/>
            <a:ext cx="1021217" cy="69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www.uzh.ch/blog/gcb-siberia/files/2013/08/NDVI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60349" y="3741444"/>
            <a:ext cx="1115831" cy="33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leddris.aegean.gr/images/com_fwgallery/files/62/fig-08.jpg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14601" y="3406534"/>
            <a:ext cx="1440346" cy="4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http://terrasar-x.com/media/images/Green_Vegetation_Index_Colorized_GVC_HR_NIG_Crop_2x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1148" y="4302967"/>
            <a:ext cx="527114" cy="48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www.columbia.edu/~ym2396/MYMC2016/img/demo/img5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8652" y="3317065"/>
            <a:ext cx="654530" cy="71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/>
          <p:cNvGrpSpPr/>
          <p:nvPr/>
        </p:nvGrpSpPr>
        <p:grpSpPr>
          <a:xfrm>
            <a:off x="2935106" y="4620072"/>
            <a:ext cx="1270312" cy="1139000"/>
            <a:chOff x="9030279" y="232481"/>
            <a:chExt cx="1885475" cy="16530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31480" y="800925"/>
              <a:ext cx="1884274" cy="1084597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30279" y="532550"/>
              <a:ext cx="1847150" cy="1087336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31480" y="232481"/>
              <a:ext cx="1793402" cy="1084597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</p:grpSp>
      <p:sp>
        <p:nvSpPr>
          <p:cNvPr id="55" name="TextBox 54"/>
          <p:cNvSpPr txBox="1"/>
          <p:nvPr/>
        </p:nvSpPr>
        <p:spPr>
          <a:xfrm>
            <a:off x="369875" y="1607675"/>
            <a:ext cx="827471" cy="36933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V</a:t>
            </a:r>
            <a:r>
              <a:rPr lang="en-US" sz="1500" b="1" dirty="0">
                <a:solidFill>
                  <a:srgbClr val="00B050"/>
                </a:solidFill>
              </a:rPr>
              <a:t>olume</a:t>
            </a:r>
            <a:endParaRPr lang="el-GR" sz="1500" b="1" dirty="0">
              <a:solidFill>
                <a:srgbClr val="00B05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69875" y="3051590"/>
            <a:ext cx="784446" cy="36933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</a:t>
            </a:r>
            <a:r>
              <a:rPr lang="en-US" sz="1500" b="1" dirty="0">
                <a:solidFill>
                  <a:srgbClr val="FF0000"/>
                </a:solidFill>
              </a:rPr>
              <a:t>ariety</a:t>
            </a:r>
            <a:endParaRPr lang="el-GR" sz="1500" b="1" dirty="0">
              <a:solidFill>
                <a:srgbClr val="FF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69875" y="4005211"/>
            <a:ext cx="861711" cy="36933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V</a:t>
            </a:r>
            <a:r>
              <a:rPr lang="en-US" sz="1500" b="1" dirty="0">
                <a:solidFill>
                  <a:srgbClr val="0070C0"/>
                </a:solidFill>
              </a:rPr>
              <a:t>eracity</a:t>
            </a:r>
            <a:endParaRPr lang="el-GR" sz="15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69875" y="5121717"/>
            <a:ext cx="853119" cy="36933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V</a:t>
            </a:r>
            <a:r>
              <a:rPr lang="en-US" sz="1500" b="1" dirty="0">
                <a:solidFill>
                  <a:srgbClr val="FFC000"/>
                </a:solidFill>
              </a:rPr>
              <a:t>elocity</a:t>
            </a:r>
            <a:endParaRPr lang="el-GR" sz="1500" b="1" dirty="0">
              <a:solidFill>
                <a:srgbClr val="FFC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904172" y="3039550"/>
            <a:ext cx="7521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002060"/>
                </a:solidFill>
              </a:rPr>
              <a:t>V</a:t>
            </a:r>
            <a:r>
              <a:rPr lang="en-US" b="1" dirty="0">
                <a:solidFill>
                  <a:srgbClr val="002060"/>
                </a:solidFill>
              </a:rPr>
              <a:t>alue</a:t>
            </a:r>
            <a:endParaRPr lang="el-GR" sz="1500" b="1" dirty="0">
              <a:solidFill>
                <a:srgbClr val="00206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 rot="19930322">
            <a:off x="2890058" y="5829172"/>
            <a:ext cx="14574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Model &amp; Enhance</a:t>
            </a:r>
            <a:endParaRPr lang="el-GR" sz="1350" b="1" dirty="0"/>
          </a:p>
        </p:txBody>
      </p:sp>
      <p:sp>
        <p:nvSpPr>
          <p:cNvPr id="79" name="TextBox 78"/>
          <p:cNvSpPr txBox="1"/>
          <p:nvPr/>
        </p:nvSpPr>
        <p:spPr>
          <a:xfrm rot="19930322">
            <a:off x="4605599" y="4969312"/>
            <a:ext cx="14884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Co-analyze &amp; Fuse</a:t>
            </a:r>
            <a:endParaRPr lang="el-GR" sz="1350" b="1" dirty="0"/>
          </a:p>
        </p:txBody>
      </p:sp>
      <p:sp>
        <p:nvSpPr>
          <p:cNvPr id="82" name="TextBox 81"/>
          <p:cNvSpPr txBox="1"/>
          <p:nvPr/>
        </p:nvSpPr>
        <p:spPr>
          <a:xfrm rot="19930322">
            <a:off x="6229250" y="4185531"/>
            <a:ext cx="11200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Learn &amp; Infer</a:t>
            </a:r>
            <a:endParaRPr lang="el-GR" sz="1350" b="1" dirty="0"/>
          </a:p>
        </p:txBody>
      </p:sp>
      <p:sp>
        <p:nvSpPr>
          <p:cNvPr id="84" name="Right Arrow 83"/>
          <p:cNvSpPr/>
          <p:nvPr/>
        </p:nvSpPr>
        <p:spPr>
          <a:xfrm rot="1627055" flipV="1">
            <a:off x="2526927" y="2275050"/>
            <a:ext cx="4922009" cy="1981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ight Arrow 21"/>
          <p:cNvSpPr/>
          <p:nvPr/>
        </p:nvSpPr>
        <p:spPr>
          <a:xfrm rot="19972945">
            <a:off x="2526927" y="4973248"/>
            <a:ext cx="4922009" cy="198100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7" name="Group 26"/>
          <p:cNvGrpSpPr/>
          <p:nvPr/>
        </p:nvGrpSpPr>
        <p:grpSpPr>
          <a:xfrm>
            <a:off x="2876459" y="1470150"/>
            <a:ext cx="1107764" cy="1293270"/>
            <a:chOff x="10381021" y="421194"/>
            <a:chExt cx="1493222" cy="17771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81021" y="955056"/>
              <a:ext cx="1493222" cy="1243250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81021" y="685057"/>
              <a:ext cx="1491320" cy="1243250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81021" y="421194"/>
              <a:ext cx="1491320" cy="1240111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Earth Observation Data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11</a:t>
            </a:fld>
            <a:endParaRPr lang="el-GR"/>
          </a:p>
        </p:txBody>
      </p:sp>
      <p:graphicFrame>
        <p:nvGraphicFramePr>
          <p:cNvPr id="65" name="Table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68736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415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“To give the computers </a:t>
            </a:r>
            <a:r>
              <a:rPr lang="en-US" dirty="0"/>
              <a:t>the ability to learn without </a:t>
            </a:r>
            <a:r>
              <a:rPr lang="en-US" dirty="0" smtClean="0"/>
              <a:t>being explicitly programmed“, </a:t>
            </a:r>
            <a:r>
              <a:rPr lang="en-US" dirty="0"/>
              <a:t> </a:t>
            </a:r>
            <a:r>
              <a:rPr lang="en-US" dirty="0">
                <a:hlinkClick r:id="rId2" tooltip="Arthur Samuel"/>
              </a:rPr>
              <a:t>Arthur Samuel</a:t>
            </a:r>
            <a:r>
              <a:rPr lang="en-US" dirty="0"/>
              <a:t>, 1959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12</a:t>
            </a:fld>
            <a:endParaRPr lang="el-GR"/>
          </a:p>
        </p:txBody>
      </p:sp>
      <p:pic>
        <p:nvPicPr>
          <p:cNvPr id="1026" name="Picture 2" descr="https://1.bp.blogspot.com/-ju4m6PBOrgo/V-E5qz99SaI/AAAAAAAAMF0/gle0zsZz_nIBEMVg0EdZHoGJhjlnBzv1gCLcB/s1600/moz-screenshot-3-72957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4" r="11862"/>
          <a:stretch/>
        </p:blipFill>
        <p:spPr bwMode="auto">
          <a:xfrm>
            <a:off x="1837038" y="1950798"/>
            <a:ext cx="5245648" cy="370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950183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80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13</a:t>
            </a:fld>
            <a:endParaRPr lang="el-GR"/>
          </a:p>
        </p:txBody>
      </p:sp>
      <p:pic>
        <p:nvPicPr>
          <p:cNvPr id="3074" name="Picture 2" descr="http://www.andreykurenkov.com/writing/images/2016-4-15-a-brief-history-of-game-ai/0-histo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58" y="871924"/>
            <a:ext cx="8188411" cy="489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952988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76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Machine Learning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Supervised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14</a:t>
            </a:fld>
            <a:endParaRPr lang="el-GR"/>
          </a:p>
        </p:txBody>
      </p:sp>
      <p:pic>
        <p:nvPicPr>
          <p:cNvPr id="1026" name="Picture 2" descr="Image result for sard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80" y="1453979"/>
            <a:ext cx="2743200" cy="91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63" y="2239903"/>
            <a:ext cx="2743200" cy="100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36" y="5227486"/>
            <a:ext cx="2800040" cy="127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45643" y="1727427"/>
            <a:ext cx="184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Sardine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45643" y="2596640"/>
            <a:ext cx="184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Sardine</a:t>
            </a:r>
            <a:endParaRPr lang="en-US" dirty="0"/>
          </a:p>
        </p:txBody>
      </p:sp>
      <p:pic>
        <p:nvPicPr>
          <p:cNvPr id="1034" name="Picture 10" descr="Image result for her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503" y="3234798"/>
            <a:ext cx="2743200" cy="92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36" y="3920467"/>
            <a:ext cx="2743200" cy="111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45643" y="3465853"/>
            <a:ext cx="184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Herring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45643" y="4335067"/>
            <a:ext cx="184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Herring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45643" y="5804543"/>
            <a:ext cx="184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6" name="Left Brace 5"/>
          <p:cNvSpPr/>
          <p:nvPr/>
        </p:nvSpPr>
        <p:spPr>
          <a:xfrm>
            <a:off x="3337097" y="1630382"/>
            <a:ext cx="397406" cy="34873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5719" y="3377514"/>
            <a:ext cx="180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647568" y="5655090"/>
            <a:ext cx="180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data</a:t>
            </a:r>
            <a:endParaRPr lang="en-US" dirty="0"/>
          </a:p>
        </p:txBody>
      </p:sp>
      <p:sp>
        <p:nvSpPr>
          <p:cNvPr id="8" name="Left-Right Arrow 7"/>
          <p:cNvSpPr/>
          <p:nvPr/>
        </p:nvSpPr>
        <p:spPr>
          <a:xfrm>
            <a:off x="6705600" y="1884452"/>
            <a:ext cx="365760" cy="9144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-Right Arrow 19"/>
          <p:cNvSpPr/>
          <p:nvPr/>
        </p:nvSpPr>
        <p:spPr>
          <a:xfrm>
            <a:off x="6730313" y="2749304"/>
            <a:ext cx="365760" cy="9144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-Right Arrow 20"/>
          <p:cNvSpPr/>
          <p:nvPr/>
        </p:nvSpPr>
        <p:spPr>
          <a:xfrm>
            <a:off x="6758322" y="3614156"/>
            <a:ext cx="365760" cy="9144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-Right Arrow 21"/>
          <p:cNvSpPr/>
          <p:nvPr/>
        </p:nvSpPr>
        <p:spPr>
          <a:xfrm>
            <a:off x="6786331" y="4479008"/>
            <a:ext cx="365760" cy="9144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6730313" y="5953081"/>
            <a:ext cx="365760" cy="9144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398909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02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>
          <a:xfrm>
            <a:off x="2471094" y="4978276"/>
            <a:ext cx="6516130" cy="200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Image result for sard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204" y="1939618"/>
            <a:ext cx="2743200" cy="91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241" y="1408847"/>
            <a:ext cx="2743200" cy="100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Machine Learning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Supervised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Unsupervised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15</a:t>
            </a:fld>
            <a:endParaRPr lang="el-GR"/>
          </a:p>
        </p:txBody>
      </p:sp>
      <p:pic>
        <p:nvPicPr>
          <p:cNvPr id="9" name="Picture 10" descr="Image result for her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045" y="3407521"/>
            <a:ext cx="2743200" cy="92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Related imag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98" y="2929601"/>
            <a:ext cx="2743200" cy="111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/>
          <p:cNvSpPr/>
          <p:nvPr/>
        </p:nvSpPr>
        <p:spPr>
          <a:xfrm>
            <a:off x="3714750" y="1441622"/>
            <a:ext cx="4028818" cy="1443114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3942321" y="3050177"/>
            <a:ext cx="4028818" cy="1443114"/>
          </a:xfrm>
          <a:prstGeom prst="cloud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mage result for fish  disease progressi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80"/>
          <a:stretch/>
        </p:blipFill>
        <p:spPr bwMode="auto">
          <a:xfrm>
            <a:off x="7020819" y="4621426"/>
            <a:ext cx="144549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fish  disease progressio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1" b="38967"/>
          <a:stretch/>
        </p:blipFill>
        <p:spPr bwMode="auto">
          <a:xfrm>
            <a:off x="4996969" y="4621426"/>
            <a:ext cx="172031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fish  disease progressio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23"/>
          <a:stretch/>
        </p:blipFill>
        <p:spPr bwMode="auto">
          <a:xfrm>
            <a:off x="2743200" y="4621426"/>
            <a:ext cx="195023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959063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370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Machine Learning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Supervised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Unsupervised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Reinforcement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16</a:t>
            </a:fld>
            <a:endParaRPr lang="el-GR"/>
          </a:p>
        </p:txBody>
      </p:sp>
      <p:pic>
        <p:nvPicPr>
          <p:cNvPr id="2050" name="Picture 2" descr="http://www.cableveyag.com/fish/images/fish-fa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902" y="1242001"/>
            <a:ext cx="3020448" cy="23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ontrol room auto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38" y="3678469"/>
            <a:ext cx="2381679" cy="157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rved Right Arrow 5"/>
          <p:cNvSpPr/>
          <p:nvPr/>
        </p:nvSpPr>
        <p:spPr>
          <a:xfrm>
            <a:off x="5115061" y="2711028"/>
            <a:ext cx="474954" cy="1441622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Right Arrow 11"/>
          <p:cNvSpPr/>
          <p:nvPr/>
        </p:nvSpPr>
        <p:spPr>
          <a:xfrm rot="10800000">
            <a:off x="8023141" y="2711028"/>
            <a:ext cx="474954" cy="1441622"/>
          </a:xfrm>
          <a:prstGeom prst="curv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3961719" y="3151053"/>
            <a:ext cx="188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Sensing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7765530" y="3247173"/>
            <a:ext cx="188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Control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834030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58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</a:t>
            </a:r>
            <a:endParaRPr lang="el-G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17</a:t>
            </a:fld>
            <a:endParaRPr lang="el-GR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368799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9" name="组 21"/>
          <p:cNvGrpSpPr/>
          <p:nvPr/>
        </p:nvGrpSpPr>
        <p:grpSpPr>
          <a:xfrm>
            <a:off x="862021" y="1217761"/>
            <a:ext cx="7055332" cy="1190668"/>
            <a:chOff x="760909" y="3156559"/>
            <a:chExt cx="7055332" cy="1190668"/>
          </a:xfrm>
        </p:grpSpPr>
        <p:pic>
          <p:nvPicPr>
            <p:cNvPr id="10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909" y="3156559"/>
              <a:ext cx="1787790" cy="1190668"/>
            </a:xfrm>
            <a:prstGeom prst="rect">
              <a:avLst/>
            </a:prstGeom>
          </p:spPr>
        </p:pic>
        <p:sp>
          <p:nvSpPr>
            <p:cNvPr id="11" name="圆角矩形 6"/>
            <p:cNvSpPr/>
            <p:nvPr/>
          </p:nvSpPr>
          <p:spPr>
            <a:xfrm>
              <a:off x="2931092" y="3300956"/>
              <a:ext cx="1540700" cy="901874"/>
            </a:xfrm>
            <a:prstGeom prst="roundRect">
              <a:avLst/>
            </a:prstGeom>
            <a:ln w="254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600" dirty="0"/>
                <a:t>hand-crafted f</a:t>
              </a:r>
              <a:r>
                <a:rPr lang="en-US" altLang="zh-CN" sz="1600" dirty="0" smtClean="0"/>
                <a:t>eature </a:t>
              </a:r>
              <a:r>
                <a:rPr lang="en-US" altLang="zh-CN" sz="1600" dirty="0"/>
                <a:t>e</a:t>
              </a:r>
              <a:r>
                <a:rPr lang="en-US" altLang="zh-CN" sz="1600" dirty="0" smtClean="0"/>
                <a:t>xtractor </a:t>
              </a:r>
              <a:endParaRPr lang="en-US" altLang="zh-CN" sz="1600" dirty="0"/>
            </a:p>
          </p:txBody>
        </p:sp>
        <p:cxnSp>
          <p:nvCxnSpPr>
            <p:cNvPr id="12" name="直线箭头连接符 8"/>
            <p:cNvCxnSpPr>
              <a:stCxn id="10" idx="3"/>
              <a:endCxn id="11" idx="1"/>
            </p:cNvCxnSpPr>
            <p:nvPr/>
          </p:nvCxnSpPr>
          <p:spPr>
            <a:xfrm>
              <a:off x="2548699" y="3751893"/>
              <a:ext cx="38239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圆角矩形 9"/>
            <p:cNvSpPr/>
            <p:nvPr/>
          </p:nvSpPr>
          <p:spPr>
            <a:xfrm>
              <a:off x="4854185" y="3300956"/>
              <a:ext cx="1540700" cy="901874"/>
            </a:xfrm>
            <a:prstGeom prst="roundRect">
              <a:avLst/>
            </a:prstGeom>
            <a:ln w="254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“Simple” Trainable Classifier </a:t>
              </a:r>
            </a:p>
          </p:txBody>
        </p:sp>
        <p:cxnSp>
          <p:nvCxnSpPr>
            <p:cNvPr id="14" name="直线箭头连接符 11"/>
            <p:cNvCxnSpPr>
              <a:stCxn id="11" idx="3"/>
              <a:endCxn id="13" idx="1"/>
            </p:cNvCxnSpPr>
            <p:nvPr/>
          </p:nvCxnSpPr>
          <p:spPr>
            <a:xfrm>
              <a:off x="4471792" y="3751893"/>
              <a:ext cx="38239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圆角矩形 15"/>
            <p:cNvSpPr/>
            <p:nvPr/>
          </p:nvSpPr>
          <p:spPr>
            <a:xfrm>
              <a:off x="6777278" y="3526424"/>
              <a:ext cx="1038963" cy="450937"/>
            </a:xfrm>
            <a:prstGeom prst="roundRect">
              <a:avLst/>
            </a:prstGeom>
            <a:ln w="254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mtClean="0"/>
                <a:t>output</a:t>
              </a:r>
              <a:endParaRPr lang="en-US" altLang="zh-CN" dirty="0"/>
            </a:p>
          </p:txBody>
        </p:sp>
        <p:cxnSp>
          <p:nvCxnSpPr>
            <p:cNvPr id="16" name="直线箭头连接符 20"/>
            <p:cNvCxnSpPr>
              <a:stCxn id="13" idx="3"/>
              <a:endCxn id="15" idx="1"/>
            </p:cNvCxnSpPr>
            <p:nvPr/>
          </p:nvCxnSpPr>
          <p:spPr>
            <a:xfrm>
              <a:off x="6394885" y="3751893"/>
              <a:ext cx="38239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77" t="21715" r="25092" b="2899"/>
          <a:stretch/>
        </p:blipFill>
        <p:spPr>
          <a:xfrm>
            <a:off x="862021" y="3127387"/>
            <a:ext cx="4572000" cy="26180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56730" t="21961" r="8440" b="12399"/>
          <a:stretch/>
        </p:blipFill>
        <p:spPr>
          <a:xfrm>
            <a:off x="5973580" y="3127387"/>
            <a:ext cx="2393180" cy="25361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6200000">
            <a:off x="-308163" y="1618902"/>
            <a:ext cx="194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Past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340035" y="4210820"/>
            <a:ext cx="194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98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18</a:t>
            </a:fld>
            <a:endParaRPr lang="el-GR"/>
          </a:p>
        </p:txBody>
      </p:sp>
      <p:pic>
        <p:nvPicPr>
          <p:cNvPr id="5" name="Picture 2" descr="https://news.developer.nvidia.com/wp-content/uploads/2017/02/HERE-Map-Autonomo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98" y="3832738"/>
            <a:ext cx="3200400" cy="179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nnotated-coral-reef-image-768x4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98" y="1217760"/>
            <a:ext cx="3200400" cy="202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nature.com/polopoly_fs/7.43468.1491328136!/image/WEB_human%20stem%20cell%20composite.jpg_gen/derivatives/landscape_630/WEB_human%20stem%20cell%20compos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360" y="1215030"/>
            <a:ext cx="320040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2220" t="15792" r="6844" b="48057"/>
          <a:stretch/>
        </p:blipFill>
        <p:spPr>
          <a:xfrm>
            <a:off x="5166360" y="3801951"/>
            <a:ext cx="3200400" cy="18251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30400" y="3367314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Imaging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02960" y="3367314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Life science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91798" y="5627061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Autonomous Vehicle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66360" y="5627061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Remote Sensing</a:t>
            </a:r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128750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537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in EO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Scenario</a:t>
            </a:r>
          </a:p>
          <a:p>
            <a:pPr lvl="1"/>
            <a:r>
              <a:rPr lang="en-US" dirty="0" smtClean="0"/>
              <a:t>Up-to-date Land Cover Estimation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Challenges</a:t>
            </a:r>
          </a:p>
          <a:p>
            <a:pPr lvl="1"/>
            <a:r>
              <a:rPr lang="en-US" dirty="0"/>
              <a:t>Labor intensive field </a:t>
            </a:r>
            <a:r>
              <a:rPr lang="en-US" dirty="0" smtClean="0"/>
              <a:t>measurements</a:t>
            </a:r>
            <a:endParaRPr lang="en-US" dirty="0"/>
          </a:p>
          <a:p>
            <a:pPr lvl="1"/>
            <a:r>
              <a:rPr lang="en-US" dirty="0"/>
              <a:t>Outdated annotated </a:t>
            </a:r>
            <a:r>
              <a:rPr lang="en-US" dirty="0" smtClean="0"/>
              <a:t>datasets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Dataset</a:t>
            </a:r>
          </a:p>
          <a:p>
            <a:pPr lvl="1"/>
            <a:r>
              <a:rPr lang="en-US" dirty="0" smtClean="0"/>
              <a:t>MODIS 36 bands (NASA Terra &amp; Aqua)</a:t>
            </a:r>
          </a:p>
          <a:p>
            <a:pPr lvl="1"/>
            <a:r>
              <a:rPr lang="en-US" dirty="0" err="1" smtClean="0"/>
              <a:t>Corine</a:t>
            </a:r>
            <a:r>
              <a:rPr lang="en-US" dirty="0" smtClean="0"/>
              <a:t> Land Cover (CLC) by EEA</a:t>
            </a: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19</a:t>
            </a:fld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742" y="3114850"/>
            <a:ext cx="2361974" cy="1387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364" y="2510570"/>
            <a:ext cx="1365322" cy="1146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445" t="6350" r="2604" b="57667"/>
          <a:stretch/>
        </p:blipFill>
        <p:spPr>
          <a:xfrm>
            <a:off x="7384876" y="1508323"/>
            <a:ext cx="1762798" cy="13618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55881"/>
          <a:stretch/>
        </p:blipFill>
        <p:spPr>
          <a:xfrm>
            <a:off x="7018408" y="4001294"/>
            <a:ext cx="1310278" cy="11636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0329" y="5060768"/>
            <a:ext cx="1476579" cy="953597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658278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428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 Spectral Imaging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 Machine Learning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 Applications in Costal monitoring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 PHySIS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2</a:t>
            </a:fld>
            <a:endParaRPr lang="el-GR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702197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832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Multi-label Land Cover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20</a:t>
            </a:fld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8510" y="1128276"/>
            <a:ext cx="5092700" cy="2141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37" y="3440606"/>
            <a:ext cx="3657600" cy="2848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160" y="3440606"/>
            <a:ext cx="3657600" cy="284875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156974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608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0154064"/>
              </p:ext>
            </p:extLst>
          </p:nvPr>
        </p:nvGraphicFramePr>
        <p:xfrm>
          <a:off x="260352" y="637154"/>
          <a:ext cx="8601075" cy="569817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523998"/>
                <a:gridCol w="1647825"/>
                <a:gridCol w="5429252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System</a:t>
                      </a:r>
                      <a:endParaRPr lang="el-G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Purpose</a:t>
                      </a:r>
                      <a:endParaRPr lang="el-G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Technique</a:t>
                      </a:r>
                      <a:endParaRPr lang="el-GR" sz="2000" b="1" dirty="0"/>
                    </a:p>
                  </a:txBody>
                  <a:tcPr/>
                </a:tc>
              </a:tr>
              <a:tr h="434340">
                <a:tc rowSpan="6"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Machine</a:t>
                      </a:r>
                    </a:p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vision system</a:t>
                      </a:r>
                      <a:endParaRPr lang="el-GR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Fish sorting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Morphological features (size, volume, weight)</a:t>
                      </a:r>
                    </a:p>
                  </a:txBody>
                  <a:tcPr/>
                </a:tc>
              </a:tr>
              <a:tr h="447992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Size and fish area image </a:t>
                      </a:r>
                      <a:endParaRPr lang="el-GR" dirty="0"/>
                    </a:p>
                  </a:txBody>
                  <a:tcPr/>
                </a:tc>
              </a:tr>
              <a:tr h="39624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Measuring length, shape and determining fish species</a:t>
                      </a:r>
                      <a:endParaRPr lang="el-GR" dirty="0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Fish quality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Skin colour</a:t>
                      </a:r>
                      <a:endParaRPr lang="el-GR" dirty="0"/>
                    </a:p>
                  </a:txBody>
                  <a:tcPr/>
                </a:tc>
              </a:tr>
              <a:tr h="27305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Changes in area, shape and </a:t>
                      </a:r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thickness</a:t>
                      </a:r>
                      <a:endParaRPr lang="el-GR" dirty="0"/>
                    </a:p>
                  </a:txBody>
                  <a:tcPr/>
                </a:tc>
              </a:tr>
              <a:tr h="18034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Freshness</a:t>
                      </a:r>
                      <a:endParaRPr lang="el-GR" dirty="0"/>
                    </a:p>
                  </a:txBody>
                  <a:tcPr/>
                </a:tc>
              </a:tr>
              <a:tr h="213360">
                <a:tc rowSpan="8"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Hyperspectral</a:t>
                      </a:r>
                    </a:p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imaging system</a:t>
                      </a:r>
                      <a:endParaRPr lang="el-GR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Physical</a:t>
                      </a:r>
                    </a:p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attributes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Fat distribution</a:t>
                      </a:r>
                      <a:endParaRPr lang="el-GR" dirty="0"/>
                    </a:p>
                  </a:txBody>
                  <a:tcPr/>
                </a:tc>
              </a:tr>
              <a:tr h="21336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Texture</a:t>
                      </a:r>
                      <a:endParaRPr lang="el-GR" dirty="0"/>
                    </a:p>
                  </a:txBody>
                  <a:tcPr/>
                </a:tc>
              </a:tr>
              <a:tr h="21336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Freshness</a:t>
                      </a:r>
                      <a:endParaRPr lang="el-GR" dirty="0"/>
                    </a:p>
                  </a:txBody>
                  <a:tcPr/>
                </a:tc>
              </a:tr>
              <a:tr h="213360"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Chemical</a:t>
                      </a:r>
                    </a:p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attributes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</a:t>
                      </a:r>
                      <a:endParaRPr lang="el-GR" dirty="0"/>
                    </a:p>
                  </a:txBody>
                  <a:tcPr/>
                </a:tc>
              </a:tr>
              <a:tr h="21336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Fat content</a:t>
                      </a:r>
                      <a:endParaRPr lang="el-GR" dirty="0"/>
                    </a:p>
                  </a:txBody>
                  <a:tcPr/>
                </a:tc>
              </a:tr>
              <a:tr h="213360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Moisture</a:t>
                      </a:r>
                      <a:endParaRPr lang="el-GR" dirty="0"/>
                    </a:p>
                  </a:txBody>
                  <a:tcPr/>
                </a:tc>
              </a:tr>
              <a:tr h="123613"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Food security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Microbial spoilage</a:t>
                      </a:r>
                      <a:endParaRPr lang="el-GR" dirty="0"/>
                    </a:p>
                  </a:txBody>
                  <a:tcPr/>
                </a:tc>
              </a:tr>
              <a:tr h="242147"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Lactic acid bacteria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21</a:t>
            </a:fld>
            <a:endParaRPr lang="el-GR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233037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59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Hyperspectral in EO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217761"/>
            <a:ext cx="4053841" cy="500523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u="sng" dirty="0" smtClean="0"/>
              <a:t>Applications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 Multi-source </a:t>
            </a:r>
            <a:r>
              <a:rPr lang="en-US" dirty="0"/>
              <a:t>data fusion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 Single/Multi </a:t>
            </a:r>
            <a:r>
              <a:rPr lang="en-US" dirty="0"/>
              <a:t>label classification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 Change/Anomaly </a:t>
            </a:r>
            <a:r>
              <a:rPr lang="en-US" dirty="0"/>
              <a:t>detection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 Recovery/Prediction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Sentinel </a:t>
            </a:r>
            <a:r>
              <a:rPr lang="en-US" b="1" dirty="0"/>
              <a:t>– 3 </a:t>
            </a:r>
          </a:p>
          <a:p>
            <a:pPr marL="0" indent="0">
              <a:buNone/>
            </a:pPr>
            <a:r>
              <a:rPr lang="en-US" dirty="0" smtClean="0"/>
              <a:t>timely </a:t>
            </a:r>
            <a:r>
              <a:rPr lang="en-US" dirty="0"/>
              <a:t>measurements of the state of the ocean surface, </a:t>
            </a:r>
            <a:r>
              <a:rPr lang="en-US" dirty="0" smtClean="0"/>
              <a:t>including </a:t>
            </a:r>
            <a:r>
              <a:rPr lang="en-US" dirty="0"/>
              <a:t>surface temperature, water quality and pollution monitoring.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22</a:t>
            </a:fld>
            <a:endParaRPr lang="el-GR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144523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59" y="1217761"/>
            <a:ext cx="4349578" cy="2446637"/>
          </a:xfrm>
          <a:prstGeom prst="rect">
            <a:avLst/>
          </a:prstGeom>
        </p:spPr>
      </p:pic>
      <p:pic>
        <p:nvPicPr>
          <p:cNvPr id="1026" name="Picture 2" descr="Image result for sentinel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35" y="4066737"/>
            <a:ext cx="3456965" cy="201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31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Remote sensing &amp; aquaculture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217761"/>
            <a:ext cx="8001000" cy="4651333"/>
          </a:xfrm>
        </p:spPr>
        <p:txBody>
          <a:bodyPr>
            <a:normAutofit/>
          </a:bodyPr>
          <a:lstStyle/>
          <a:p>
            <a:r>
              <a:rPr lang="en-US" dirty="0"/>
              <a:t>Suitability map for offshore bivalve aquaculture in the Bay of Plenty, </a:t>
            </a:r>
            <a:r>
              <a:rPr lang="en-US" dirty="0" smtClean="0"/>
              <a:t>NZ incorporated </a:t>
            </a:r>
            <a:r>
              <a:rPr lang="en-US" dirty="0"/>
              <a:t>SST and </a:t>
            </a:r>
            <a:r>
              <a:rPr lang="en-US" dirty="0" err="1"/>
              <a:t>Chl</a:t>
            </a:r>
            <a:r>
              <a:rPr lang="en-US" dirty="0"/>
              <a:t>-a estimates </a:t>
            </a:r>
            <a:r>
              <a:rPr lang="en-US" dirty="0" smtClean="0"/>
              <a:t>(AVHRR, </a:t>
            </a:r>
            <a:r>
              <a:rPr lang="en-US" dirty="0" err="1" smtClean="0"/>
              <a:t>SeaWIFS</a:t>
            </a:r>
            <a:r>
              <a:rPr lang="en-US" dirty="0" smtClean="0"/>
              <a:t>(</a:t>
            </a:r>
            <a:r>
              <a:rPr lang="en-US" dirty="0" err="1" smtClean="0"/>
              <a:t>Longdill</a:t>
            </a:r>
            <a:r>
              <a:rPr lang="en-US" dirty="0" smtClean="0"/>
              <a:t> </a:t>
            </a:r>
            <a:r>
              <a:rPr lang="en-US" dirty="0"/>
              <a:t>et al. 2008c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b="1" dirty="0" smtClean="0"/>
              <a:t>Data garden</a:t>
            </a:r>
            <a:endParaRPr lang="en-US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Bathymetric information,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sea floor mapping,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currents,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upwelling</a:t>
            </a:r>
            <a:r>
              <a:rPr lang="en-GB" dirty="0"/>
              <a:t>, </a:t>
            </a:r>
            <a:endParaRPr lang="en-GB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/>
              <a:t>harmful </a:t>
            </a:r>
            <a:r>
              <a:rPr lang="en-GB" dirty="0"/>
              <a:t>algal blooms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23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935" y="2197565"/>
            <a:ext cx="4557266" cy="2552234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945466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647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</a:t>
            </a:r>
            <a:endParaRPr lang="el-GR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22960" y="1217761"/>
            <a:ext cx="5134220" cy="4651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Satellites can support aquaculture farmers and policy makers by: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identifying </a:t>
            </a:r>
            <a:r>
              <a:rPr lang="en-US" dirty="0"/>
              <a:t>suitable sites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issuing </a:t>
            </a:r>
            <a:r>
              <a:rPr lang="en-US" dirty="0"/>
              <a:t>warnings on potential water quality threats (e.g. pollution and harmful algal blooms)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monitoring </a:t>
            </a:r>
            <a:r>
              <a:rPr lang="en-US" dirty="0"/>
              <a:t>the environmental impact of sea farms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24</a:t>
            </a:fld>
            <a:endParaRPr lang="el-G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15" t="2418" r="21976" b="14488"/>
          <a:stretch/>
        </p:blipFill>
        <p:spPr>
          <a:xfrm>
            <a:off x="4805903" y="1370489"/>
            <a:ext cx="3794889" cy="43458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2960" y="5869094"/>
            <a:ext cx="7586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Mathiassen</a:t>
            </a:r>
            <a:r>
              <a:rPr lang="en-US" sz="1400" dirty="0"/>
              <a:t>, John </a:t>
            </a:r>
            <a:r>
              <a:rPr lang="en-US" sz="1400" dirty="0" err="1"/>
              <a:t>Reidar</a:t>
            </a:r>
            <a:r>
              <a:rPr lang="en-US" sz="1400" dirty="0"/>
              <a:t>, et al. "Trends in application of imaging technologies to inspection of fish and fish products." </a:t>
            </a:r>
            <a:r>
              <a:rPr lang="en-US" sz="1400" i="1" dirty="0"/>
              <a:t>Trends in Food Science &amp; Technology</a:t>
            </a:r>
            <a:r>
              <a:rPr lang="en-US" sz="1400" dirty="0"/>
              <a:t> 22.6 (2011): 257-275.</a:t>
            </a:r>
            <a:endParaRPr lang="el-GR" sz="14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945466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867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25</a:t>
            </a:fld>
            <a:endParaRPr lang="el-GR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52848" y="1847048"/>
            <a:ext cx="7848600" cy="17526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 smtClean="0">
                <a:solidFill>
                  <a:schemeClr val="accent2">
                    <a:lumMod val="75000"/>
                  </a:schemeClr>
                </a:solidFill>
              </a:rPr>
              <a:t>PHySIS: Sparse Signal Processing Technologies for </a:t>
            </a:r>
            <a:br>
              <a:rPr lang="en-GB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GB" sz="2400" dirty="0" smtClean="0">
                <a:solidFill>
                  <a:schemeClr val="accent2">
                    <a:lumMod val="75000"/>
                  </a:schemeClr>
                </a:solidFill>
              </a:rPr>
              <a:t>Hyperspectral Imaging Systems</a:t>
            </a:r>
            <a:endParaRPr lang="el-GR" sz="2400" dirty="0"/>
          </a:p>
        </p:txBody>
      </p:sp>
      <p:pic>
        <p:nvPicPr>
          <p:cNvPr id="6" name="Picture 8" descr="http://www.ics.forth.gr/isl/MarineTLO/files/images/for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5" y="3796356"/>
            <a:ext cx="2682398" cy="83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pompiers-risquestechno.fr/images/risquesradiologiques/images/ce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4" t="10400" r="9866" b="9600"/>
          <a:stretch/>
        </p:blipFill>
        <p:spPr bwMode="auto">
          <a:xfrm>
            <a:off x="3813946" y="3804917"/>
            <a:ext cx="1273653" cy="104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1.astro.noa.gr/en/images/iaasars_gimp_bann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215" y="3796356"/>
            <a:ext cx="2877433" cy="81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upload.wikimedia.org/wikipedia/en/9/93/Imec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378" y="4677406"/>
            <a:ext cx="1448437" cy="87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imgv2-1-f.scribdassets.com/img/word_user/19386862/115x115/1fbb9feef8/141991222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6" b="15519"/>
          <a:stretch/>
        </p:blipFill>
        <p:spPr bwMode="auto">
          <a:xfrm>
            <a:off x="5243015" y="4619017"/>
            <a:ext cx="1507387" cy="104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2848" y="2689537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H2020-COMPET-6-2014</a:t>
            </a:r>
            <a:r>
              <a:rPr lang="el-GR" sz="3200" dirty="0"/>
              <a:t/>
            </a:r>
            <a:br>
              <a:rPr lang="el-GR" sz="3200" dirty="0"/>
            </a:br>
            <a:r>
              <a:rPr lang="en-GB" sz="2000" dirty="0"/>
              <a:t>Bottom-up space technologies at low TRL</a:t>
            </a:r>
            <a:endParaRPr lang="el-GR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2703" y="-147897"/>
            <a:ext cx="3023519" cy="2092026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61771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571068" y="5676687"/>
            <a:ext cx="40018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hlinkClick r:id="rId8"/>
              </a:rPr>
              <a:t>http://www.physis-project.eu</a:t>
            </a:r>
            <a:r>
              <a:rPr lang="el-GR" sz="2400" dirty="0" smtClean="0">
                <a:hlinkClick r:id="rId8"/>
              </a:rPr>
              <a:t>/</a:t>
            </a:r>
            <a:endParaRPr lang="en-US" sz="2400" dirty="0" smtClean="0"/>
          </a:p>
          <a:p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2093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</a:t>
            </a:r>
            <a:r>
              <a:rPr lang="en-GB" dirty="0" smtClean="0"/>
              <a:t>argeted Innovations</a:t>
            </a:r>
            <a:endParaRPr lang="el-G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26</a:t>
            </a:fld>
            <a:endParaRPr lang="el-GR"/>
          </a:p>
        </p:txBody>
      </p:sp>
      <p:pic>
        <p:nvPicPr>
          <p:cNvPr id="6" name="Picture 4" descr="http://upload.wikimedia.org/wikipedia/commons/thumb/b/b1/Globe_Atlantic.svg/128px-Globe_Atlantic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6092" y="2236568"/>
            <a:ext cx="1435308" cy="1226169"/>
          </a:xfrm>
          <a:prstGeom prst="rect">
            <a:avLst/>
          </a:prstGeom>
          <a:noFill/>
        </p:spPr>
      </p:pic>
      <p:pic>
        <p:nvPicPr>
          <p:cNvPr id="7" name="Picture 7" descr="http://upload.wikimedia.org/wikipedia/commons/8/80/NGC_2818_by_the_Hubble_Space_Telesco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0479" y="1322166"/>
            <a:ext cx="1607322" cy="1033602"/>
          </a:xfrm>
          <a:prstGeom prst="rect">
            <a:avLst/>
          </a:prstGeom>
          <a:noFill/>
        </p:spPr>
      </p:pic>
      <p:pic>
        <p:nvPicPr>
          <p:cNvPr id="8" name="Picture 10" descr="http://upload.wikimedia.org/wikipedia/en/7/77/Specim_aisaowl_outdoor.png"/>
          <p:cNvPicPr>
            <a:picLocks noChangeAspect="1" noChangeArrowheads="1"/>
          </p:cNvPicPr>
          <p:nvPr/>
        </p:nvPicPr>
        <p:blipFill>
          <a:blip r:embed="rId5" cstate="print"/>
          <a:srcRect l="10775"/>
          <a:stretch>
            <a:fillRect/>
          </a:stretch>
        </p:blipFill>
        <p:spPr bwMode="auto">
          <a:xfrm>
            <a:off x="3733800" y="4881946"/>
            <a:ext cx="3266780" cy="1393220"/>
          </a:xfrm>
          <a:prstGeom prst="rect">
            <a:avLst/>
          </a:prstGeom>
          <a:noFill/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4335468"/>
            <a:ext cx="2681378" cy="125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1550766"/>
            <a:ext cx="1881954" cy="111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triped Right Arrow 11"/>
          <p:cNvSpPr/>
          <p:nvPr/>
        </p:nvSpPr>
        <p:spPr>
          <a:xfrm rot="1978927">
            <a:off x="2348149" y="2463808"/>
            <a:ext cx="1296000" cy="612000"/>
          </a:xfrm>
          <a:prstGeom prst="stripedRightArrow">
            <a:avLst>
              <a:gd name="adj1" fmla="val 41030"/>
              <a:gd name="adj2" fmla="val 584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2769966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IMEC</a:t>
            </a:r>
          </a:p>
          <a:p>
            <a:r>
              <a:rPr lang="en-US" b="1" dirty="0"/>
              <a:t>Imaging Technology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5536502"/>
            <a:ext cx="21444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PLANETEK</a:t>
            </a:r>
          </a:p>
          <a:p>
            <a:r>
              <a:rPr lang="en-US" b="1" dirty="0"/>
              <a:t>Systems Design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00580" y="4877990"/>
            <a:ext cx="1832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FORTH</a:t>
            </a:r>
          </a:p>
          <a:p>
            <a:r>
              <a:rPr lang="en-US" b="1" smtClean="0"/>
              <a:t>Algorithms &amp; Applications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867402" y="3531966"/>
            <a:ext cx="23774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NOA</a:t>
            </a:r>
          </a:p>
          <a:p>
            <a:r>
              <a:rPr lang="en-US" b="1" dirty="0"/>
              <a:t>Earth Observation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57803" y="1370963"/>
            <a:ext cx="28078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CEA</a:t>
            </a:r>
          </a:p>
          <a:p>
            <a:r>
              <a:rPr lang="en-US" b="1" dirty="0"/>
              <a:t>Space Exploration</a:t>
            </a:r>
          </a:p>
        </p:txBody>
      </p:sp>
      <p:sp>
        <p:nvSpPr>
          <p:cNvPr id="25" name="Striped Right Arrow 24"/>
          <p:cNvSpPr/>
          <p:nvPr/>
        </p:nvSpPr>
        <p:spPr>
          <a:xfrm rot="19260000">
            <a:off x="2483331" y="4222406"/>
            <a:ext cx="1260000" cy="643444"/>
          </a:xfrm>
          <a:prstGeom prst="stripedRightArrow">
            <a:avLst>
              <a:gd name="adj1" fmla="val 41030"/>
              <a:gd name="adj2" fmla="val 584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/>
          </a:p>
        </p:txBody>
      </p:sp>
      <p:sp>
        <p:nvSpPr>
          <p:cNvPr id="26" name="Striped Right Arrow 25"/>
          <p:cNvSpPr/>
          <p:nvPr/>
        </p:nvSpPr>
        <p:spPr>
          <a:xfrm rot="16200000">
            <a:off x="4073367" y="4399300"/>
            <a:ext cx="1224000" cy="540000"/>
          </a:xfrm>
          <a:prstGeom prst="stripedRightArrow">
            <a:avLst>
              <a:gd name="adj1" fmla="val 41030"/>
              <a:gd name="adj2" fmla="val 584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/>
          </a:p>
        </p:txBody>
      </p:sp>
      <p:sp>
        <p:nvSpPr>
          <p:cNvPr id="27" name="Striped Right Arrow 26"/>
          <p:cNvSpPr/>
          <p:nvPr/>
        </p:nvSpPr>
        <p:spPr>
          <a:xfrm rot="9060000">
            <a:off x="5166215" y="2953435"/>
            <a:ext cx="1152000" cy="643444"/>
          </a:xfrm>
          <a:prstGeom prst="stripedRightArrow">
            <a:avLst>
              <a:gd name="adj1" fmla="val 41030"/>
              <a:gd name="adj2" fmla="val 584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/>
          </a:p>
        </p:txBody>
      </p:sp>
      <p:sp>
        <p:nvSpPr>
          <p:cNvPr id="28" name="Striped Right Arrow 27"/>
          <p:cNvSpPr/>
          <p:nvPr/>
        </p:nvSpPr>
        <p:spPr>
          <a:xfrm rot="5400000">
            <a:off x="4036905" y="2318166"/>
            <a:ext cx="1044000" cy="576000"/>
          </a:xfrm>
          <a:prstGeom prst="stripedRightArrow">
            <a:avLst>
              <a:gd name="adj1" fmla="val 41030"/>
              <a:gd name="adj2" fmla="val 584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598" y="2882622"/>
            <a:ext cx="2133202" cy="1476000"/>
          </a:xfrm>
          <a:prstGeom prst="rect">
            <a:avLst/>
          </a:prstGeom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659691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172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68"/>
    </mc:Choice>
    <mc:Fallback xmlns="">
      <p:transition spd="slow" advTm="3826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163" objId="3"/>
        <p14:triggerEvt type="onClick" time="2163" objId="3"/>
        <p14:stopEvt time="38268" objId="3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69306" y="1084023"/>
            <a:ext cx="7757789" cy="2661163"/>
            <a:chOff x="139050" y="402936"/>
            <a:chExt cx="10343719" cy="35482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050" y="402936"/>
              <a:ext cx="4700805" cy="3518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81964" y="432651"/>
              <a:ext cx="4700805" cy="35185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Right Arrow 7"/>
            <p:cNvSpPr/>
            <p:nvPr/>
          </p:nvSpPr>
          <p:spPr>
            <a:xfrm>
              <a:off x="4839855" y="2191902"/>
              <a:ext cx="942109" cy="212437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92549" y="3734058"/>
            <a:ext cx="33404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Camera Setup: Acquisition Process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93876" y="3734058"/>
            <a:ext cx="28049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Output: Snapshot Mosaic Image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982670" y="5130539"/>
            <a:ext cx="1188720" cy="15853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5" r="29697"/>
          <a:stretch/>
        </p:blipFill>
        <p:spPr>
          <a:xfrm>
            <a:off x="405348" y="4451411"/>
            <a:ext cx="1483340" cy="1516790"/>
          </a:xfrm>
          <a:prstGeom prst="rect">
            <a:avLst/>
          </a:prstGeom>
        </p:spPr>
      </p:pic>
      <p:sp>
        <p:nvSpPr>
          <p:cNvPr id="23" name="Plus 22"/>
          <p:cNvSpPr/>
          <p:nvPr/>
        </p:nvSpPr>
        <p:spPr>
          <a:xfrm>
            <a:off x="1977837" y="5098569"/>
            <a:ext cx="254567" cy="222473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PHySIS platform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27</a:t>
            </a:fld>
            <a:endParaRPr lang="el-G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888" y="4451411"/>
            <a:ext cx="2022387" cy="1516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8861" y="4300161"/>
            <a:ext cx="2910863" cy="1819290"/>
          </a:xfrm>
          <a:prstGeom prst="rect">
            <a:avLst/>
          </a:prstGeom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262640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86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Datathon</a:t>
            </a:r>
            <a:r>
              <a:rPr lang="en-US" dirty="0" smtClean="0"/>
              <a:t> dataset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Minnow fishes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/>
              <a:t>25 band images in range  680-970nm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/>
              <a:t>Acquisition: Day 1, Day 2, Day 5 and Day 7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" r="11414" b="12485"/>
          <a:stretch/>
        </p:blipFill>
        <p:spPr bwMode="auto">
          <a:xfrm>
            <a:off x="441024" y="2271906"/>
            <a:ext cx="3952875" cy="2247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2128168"/>
            <a:ext cx="3617595" cy="2711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28650" y="4987919"/>
            <a:ext cx="765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github.com/spl-icsforth/Hyperspectral_imaging_fish</a:t>
            </a:r>
            <a:endParaRPr lang="en-US" dirty="0" smtClean="0"/>
          </a:p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927700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74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E5F1-E766-4635-A33B-3C839BC9BA17}" type="slidenum">
              <a:rPr lang="el-GR" smtClean="0"/>
              <a:t>29</a:t>
            </a:fld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921543" y="356032"/>
            <a:ext cx="73009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accent1">
                    <a:lumMod val="75000"/>
                  </a:schemeClr>
                </a:solidFill>
              </a:rPr>
              <a:t>Thank you!</a:t>
            </a:r>
            <a:endParaRPr lang="el-GR" sz="4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48000" y="1268977"/>
            <a:ext cx="6048000" cy="3420000"/>
            <a:chOff x="2229530" y="1111631"/>
            <a:chExt cx="7797388" cy="5178394"/>
          </a:xfrm>
        </p:grpSpPr>
        <p:pic>
          <p:nvPicPr>
            <p:cNvPr id="16" name="Picture 6"/>
            <p:cNvPicPr preferRelativeResize="0">
              <a:picLocks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0" t="9021" r="20901" b="21093"/>
            <a:stretch/>
          </p:blipFill>
          <p:spPr bwMode="auto">
            <a:xfrm>
              <a:off x="4868224" y="1111634"/>
              <a:ext cx="2520000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"/>
            <p:cNvPicPr preferRelativeResize="0">
              <a:picLocks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9" t="3232" r="9641" b="8688"/>
            <a:stretch/>
          </p:blipFill>
          <p:spPr bwMode="auto">
            <a:xfrm>
              <a:off x="2229530" y="1111631"/>
              <a:ext cx="2520000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/>
            <p:cNvPicPr preferRelativeResize="0">
              <a:picLocks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14" t="8833" r="20860" b="21144"/>
            <a:stretch/>
          </p:blipFill>
          <p:spPr bwMode="auto">
            <a:xfrm>
              <a:off x="7506918" y="1111631"/>
              <a:ext cx="2520000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9"/>
            <p:cNvPicPr preferRelativeResize="0">
              <a:picLocks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75" t="8792" r="21015" b="21678"/>
            <a:stretch/>
          </p:blipFill>
          <p:spPr bwMode="auto">
            <a:xfrm>
              <a:off x="4868224" y="3770025"/>
              <a:ext cx="2520000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0"/>
            <p:cNvPicPr preferRelativeResize="0">
              <a:picLocks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89" t="8895" r="20797" b="21683"/>
            <a:stretch/>
          </p:blipFill>
          <p:spPr bwMode="auto">
            <a:xfrm>
              <a:off x="2229530" y="3770025"/>
              <a:ext cx="2520000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1"/>
            <p:cNvPicPr preferRelativeResize="0">
              <a:picLocks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02" t="9094" r="20851" b="21334"/>
            <a:stretch/>
          </p:blipFill>
          <p:spPr bwMode="auto">
            <a:xfrm>
              <a:off x="7506918" y="3770025"/>
              <a:ext cx="2520000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728230"/>
              </p:ext>
            </p:extLst>
          </p:nvPr>
        </p:nvGraphicFramePr>
        <p:xfrm>
          <a:off x="1548000" y="4825970"/>
          <a:ext cx="6048000" cy="1212362"/>
        </p:xfrm>
        <a:graphic>
          <a:graphicData uri="http://schemas.openxmlformats.org/drawingml/2006/table">
            <a:tbl>
              <a:tblPr firstRow="1" bandRow="1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  <a:reflection blurRad="6350" stA="52000" endA="300" endPos="35000" dir="5400000" sy="-100000" algn="bl" rotWithShape="0"/>
                </a:effectLst>
                <a:tableStyleId>{69C7853C-536D-4A76-A0AE-DD22124D55A5}</a:tableStyleId>
              </a:tblPr>
              <a:tblGrid>
                <a:gridCol w="6048000"/>
              </a:tblGrid>
              <a:tr h="121236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hlinkClick r:id="rId8"/>
                        </a:rPr>
                        <a:t>http://www.physis-project.eu/</a:t>
                      </a:r>
                      <a:endParaRPr lang="en-US" sz="2400" dirty="0" smtClean="0"/>
                    </a:p>
                    <a:p>
                      <a:pPr algn="ctr"/>
                      <a:r>
                        <a:rPr lang="en-US" sz="2400" b="1" dirty="0" smtClean="0">
                          <a:hlinkClick r:id="rId9"/>
                        </a:rPr>
                        <a:t>www.spl.edu.gr</a:t>
                      </a:r>
                      <a:endParaRPr lang="en-US" sz="2400" b="1" dirty="0" smtClean="0"/>
                    </a:p>
                    <a:p>
                      <a:pPr algn="ctr"/>
                      <a:r>
                        <a:rPr lang="en-US" sz="2400" b="1" u="sng" dirty="0" smtClean="0">
                          <a:solidFill>
                            <a:srgbClr val="FF0000"/>
                          </a:solidFill>
                        </a:rPr>
                        <a:t>#</a:t>
                      </a:r>
                      <a:r>
                        <a:rPr lang="en-US" sz="2400" b="1" u="sng" dirty="0" err="1" smtClean="0">
                          <a:solidFill>
                            <a:srgbClr val="FF0000"/>
                          </a:solidFill>
                        </a:rPr>
                        <a:t>spl_lab</a:t>
                      </a:r>
                      <a:endParaRPr lang="el-GR" sz="2400" b="1" u="sng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228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Signal Processing Lab</a:t>
            </a:r>
            <a:endParaRPr lang="el-GR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F0C73-EE84-4983-A835-7969675DCB38}" type="slidenum">
              <a:rPr lang="el-GR" smtClean="0"/>
              <a:t>3</a:t>
            </a:fld>
            <a:endParaRPr lang="el-GR"/>
          </a:p>
        </p:txBody>
      </p:sp>
      <p:sp>
        <p:nvSpPr>
          <p:cNvPr id="10" name="TextBox 9"/>
          <p:cNvSpPr txBox="1"/>
          <p:nvPr/>
        </p:nvSpPr>
        <p:spPr>
          <a:xfrm>
            <a:off x="4829178" y="2790725"/>
            <a:ext cx="2264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cs typeface="Times New Roman" pitchFamily="18" charset="0"/>
              </a:rPr>
              <a:t>Prof. A. Mouchtaris</a:t>
            </a:r>
          </a:p>
          <a:p>
            <a:pPr algn="ctr"/>
            <a:r>
              <a:rPr lang="en-US" sz="1350" dirty="0">
                <a:cs typeface="Times New Roman" pitchFamily="18" charset="0"/>
              </a:rPr>
              <a:t>Audio and Speech Processing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7905" y="5318561"/>
            <a:ext cx="160734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cs typeface="Times New Roman" pitchFamily="18" charset="0"/>
              </a:rPr>
              <a:t>N. </a:t>
            </a:r>
            <a:r>
              <a:rPr lang="en-US" sz="1350" dirty="0" err="1">
                <a:cs typeface="Times New Roman" pitchFamily="18" charset="0"/>
              </a:rPr>
              <a:t>Stefanakis</a:t>
            </a:r>
            <a:r>
              <a:rPr lang="en-US" sz="1350" dirty="0">
                <a:cs typeface="Times New Roman" pitchFamily="18" charset="0"/>
              </a:rPr>
              <a:t>, PhD, Audio Signal Processing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72268" y="5270543"/>
            <a:ext cx="160734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cs typeface="Times New Roman" pitchFamily="18" charset="0"/>
              </a:rPr>
              <a:t>G. Tsagkatakis, PhD Imaging Technologies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27276" y="5250054"/>
            <a:ext cx="195784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cs typeface="Times New Roman" pitchFamily="18" charset="0"/>
              </a:rPr>
              <a:t>A. </a:t>
            </a:r>
            <a:r>
              <a:rPr lang="en-US" sz="1350" dirty="0" err="1">
                <a:cs typeface="Times New Roman" pitchFamily="18" charset="0"/>
              </a:rPr>
              <a:t>Panousopoulou</a:t>
            </a:r>
            <a:r>
              <a:rPr lang="en-US" sz="1350" dirty="0">
                <a:cs typeface="Times New Roman" pitchFamily="18" charset="0"/>
              </a:rPr>
              <a:t>, PhD, Wireless Sensor Networks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39640" y="5293670"/>
            <a:ext cx="160734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cs typeface="Times New Roman" pitchFamily="18" charset="0"/>
              </a:rPr>
              <a:t>G. Tzagkarakis, PhD Statistical Signal Processing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82414" y="2787428"/>
            <a:ext cx="22645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cs typeface="Times New Roman" pitchFamily="18" charset="0"/>
              </a:rPr>
              <a:t>Prof. P. Tsakalides, head, Statistical Signal Processing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067"/>
          <a:stretch/>
        </p:blipFill>
        <p:spPr bwMode="auto">
          <a:xfrm>
            <a:off x="3238620" y="3772245"/>
            <a:ext cx="1013469" cy="1440000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3577" y="3764652"/>
            <a:ext cx="1116000" cy="1440000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155" y="3764652"/>
            <a:ext cx="972000" cy="1440000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667" y="3776293"/>
            <a:ext cx="1008000" cy="144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640" y="1219165"/>
            <a:ext cx="961920" cy="144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502" y="1216087"/>
            <a:ext cx="961920" cy="1440000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172821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65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 spectrum</a:t>
            </a:r>
          </a:p>
          <a:p>
            <a:endParaRPr lang="en-US" dirty="0"/>
          </a:p>
          <a:p>
            <a:r>
              <a:rPr lang="en-US" dirty="0" smtClean="0"/>
              <a:t>Emission/Absorption spectra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4</a:t>
            </a:fld>
            <a:endParaRPr lang="el-GR"/>
          </a:p>
        </p:txBody>
      </p:sp>
      <p:pic>
        <p:nvPicPr>
          <p:cNvPr id="1026" name="Picture 2" descr="http://media.factmyth.com/2016/07/visible-spectrum-of-ligh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1"/>
          <a:stretch/>
        </p:blipFill>
        <p:spPr bwMode="auto">
          <a:xfrm>
            <a:off x="4725908" y="767358"/>
            <a:ext cx="3935493" cy="211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stronomy.nmsu.edu/geas/lectures/lecture19/pics/lec19_elemen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90" y="3377699"/>
            <a:ext cx="2732215" cy="279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3493" y="3377699"/>
            <a:ext cx="2433157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86650" y="3389015"/>
            <a:ext cx="1458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Plankton </a:t>
            </a:r>
            <a:r>
              <a:rPr lang="en-US" sz="1400" dirty="0"/>
              <a:t>blooms swirl in the North Atlantic Ocean </a:t>
            </a:r>
            <a:r>
              <a:rPr lang="en-US" sz="1400" dirty="0" smtClean="0"/>
              <a:t>(</a:t>
            </a:r>
            <a:r>
              <a:rPr lang="en-US" sz="1400" dirty="0" err="1"/>
              <a:t>Envisat</a:t>
            </a:r>
            <a:r>
              <a:rPr lang="en-US" sz="1400" dirty="0"/>
              <a:t> </a:t>
            </a:r>
            <a:r>
              <a:rPr lang="en-US" sz="1400" dirty="0" smtClean="0"/>
              <a:t>MERIS, May 2010)</a:t>
            </a:r>
            <a:endParaRPr lang="en-US" sz="1400" dirty="0"/>
          </a:p>
          <a:p>
            <a:endParaRPr lang="en-US" sz="14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154527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757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Hyperspectral imaging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Multispectral Imaging / Spectroscopy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5</a:t>
            </a:fld>
            <a:endParaRPr lang="el-GR"/>
          </a:p>
        </p:txBody>
      </p:sp>
      <p:pic>
        <p:nvPicPr>
          <p:cNvPr id="2050" name="Picture 2" descr="http://www.csre.iitb.ac.in/~alok/group/images/arun_wo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67" y="1742545"/>
            <a:ext cx="600075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356125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095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033766" y="4802395"/>
            <a:ext cx="0" cy="864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be 21"/>
          <p:cNvSpPr/>
          <p:nvPr/>
        </p:nvSpPr>
        <p:spPr>
          <a:xfrm>
            <a:off x="1628712" y="4856353"/>
            <a:ext cx="351000" cy="432030"/>
          </a:xfrm>
          <a:prstGeom prst="cube">
            <a:avLst>
              <a:gd name="adj" fmla="val 7271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4" name="Cube 3"/>
          <p:cNvSpPr/>
          <p:nvPr/>
        </p:nvSpPr>
        <p:spPr>
          <a:xfrm>
            <a:off x="1392116" y="4627480"/>
            <a:ext cx="837000" cy="810000"/>
          </a:xfrm>
          <a:prstGeom prst="cube">
            <a:avLst/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cxnSp>
        <p:nvCxnSpPr>
          <p:cNvPr id="6" name="Straight Connector 5"/>
          <p:cNvCxnSpPr/>
          <p:nvPr/>
        </p:nvCxnSpPr>
        <p:spPr>
          <a:xfrm>
            <a:off x="1601670" y="4262287"/>
            <a:ext cx="0" cy="97210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223629" y="5234395"/>
            <a:ext cx="378445" cy="37804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13838" y="1453975"/>
            <a:ext cx="0" cy="97210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3545934" y="1994083"/>
            <a:ext cx="0" cy="864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735797" y="2426083"/>
            <a:ext cx="378445" cy="37804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upload.wikimedia.org/wikipedia/commons/thumb/4/48/HyperspectralCube.jpg/220px-HyperspectralCu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6" y="3074155"/>
            <a:ext cx="1322999" cy="1323000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4463988" y="2858131"/>
            <a:ext cx="1242138" cy="1350150"/>
            <a:chOff x="611560" y="980728"/>
            <a:chExt cx="1656184" cy="1800200"/>
          </a:xfrm>
        </p:grpSpPr>
        <p:sp>
          <p:nvSpPr>
            <p:cNvPr id="18" name="Cube 17"/>
            <p:cNvSpPr/>
            <p:nvPr/>
          </p:nvSpPr>
          <p:spPr>
            <a:xfrm>
              <a:off x="836210" y="1467652"/>
              <a:ext cx="1116000" cy="1080000"/>
            </a:xfrm>
            <a:prstGeom prst="cube">
              <a:avLst/>
            </a:prstGeom>
            <a:noFill/>
            <a:ln w="381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35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115616" y="980728"/>
              <a:ext cx="0" cy="129614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1691744" y="1700872"/>
              <a:ext cx="0" cy="1152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611560" y="2276871"/>
              <a:ext cx="504593" cy="50405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ube 24"/>
          <p:cNvSpPr/>
          <p:nvPr/>
        </p:nvSpPr>
        <p:spPr>
          <a:xfrm>
            <a:off x="4950042" y="3641227"/>
            <a:ext cx="81000" cy="81000"/>
          </a:xfrm>
          <a:prstGeom prst="cub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275856" y="2696113"/>
            <a:ext cx="0" cy="324036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-8100000" flipV="1">
            <a:off x="2459213" y="4417752"/>
            <a:ext cx="0" cy="324036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031940" y="3560210"/>
            <a:ext cx="283134" cy="13103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Left Brace 32"/>
          <p:cNvSpPr/>
          <p:nvPr/>
        </p:nvSpPr>
        <p:spPr>
          <a:xfrm>
            <a:off x="2303748" y="3236173"/>
            <a:ext cx="216024" cy="1134126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1740170" y="3680198"/>
            <a:ext cx="7560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Bodoni MT" pitchFamily="18" charset="0"/>
              </a:rPr>
              <a:t>Spatial</a:t>
            </a:r>
            <a:endParaRPr lang="el-GR" sz="1350" dirty="0"/>
          </a:p>
        </p:txBody>
      </p:sp>
      <p:sp>
        <p:nvSpPr>
          <p:cNvPr id="35" name="Left Brace 34"/>
          <p:cNvSpPr/>
          <p:nvPr/>
        </p:nvSpPr>
        <p:spPr>
          <a:xfrm rot="16200000">
            <a:off x="3113838" y="4046263"/>
            <a:ext cx="216024" cy="1080120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36" name="TextBox 35"/>
          <p:cNvSpPr txBox="1"/>
          <p:nvPr/>
        </p:nvSpPr>
        <p:spPr>
          <a:xfrm>
            <a:off x="2843808" y="4748341"/>
            <a:ext cx="7560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Bodoni MT" pitchFamily="18" charset="0"/>
              </a:rPr>
              <a:t>Spatial</a:t>
            </a:r>
            <a:endParaRPr lang="el-GR" sz="1350" dirty="0"/>
          </a:p>
        </p:txBody>
      </p:sp>
      <p:sp>
        <p:nvSpPr>
          <p:cNvPr id="37" name="Left Brace 36"/>
          <p:cNvSpPr/>
          <p:nvPr/>
        </p:nvSpPr>
        <p:spPr>
          <a:xfrm rot="13842600">
            <a:off x="3898476" y="4312140"/>
            <a:ext cx="116527" cy="26856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40" name="TextBox 39"/>
          <p:cNvSpPr txBox="1"/>
          <p:nvPr/>
        </p:nvSpPr>
        <p:spPr>
          <a:xfrm rot="19225820">
            <a:off x="3726486" y="4411306"/>
            <a:ext cx="831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Bodoni MT" pitchFamily="18" charset="0"/>
              </a:rPr>
              <a:t>Spectral</a:t>
            </a:r>
            <a:endParaRPr lang="el-GR" sz="1350" dirty="0"/>
          </a:p>
        </p:txBody>
      </p:sp>
      <p:sp>
        <p:nvSpPr>
          <p:cNvPr id="26" name="Rectangle 25"/>
          <p:cNvSpPr/>
          <p:nvPr/>
        </p:nvSpPr>
        <p:spPr>
          <a:xfrm rot="16200000">
            <a:off x="3005826" y="1913023"/>
            <a:ext cx="621000" cy="621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13" name="Cube 12"/>
          <p:cNvSpPr/>
          <p:nvPr/>
        </p:nvSpPr>
        <p:spPr>
          <a:xfrm>
            <a:off x="2904284" y="1819168"/>
            <a:ext cx="837000" cy="810000"/>
          </a:xfrm>
          <a:prstGeom prst="cube">
            <a:avLst/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42" name="Cube 41"/>
          <p:cNvSpPr/>
          <p:nvPr/>
        </p:nvSpPr>
        <p:spPr>
          <a:xfrm>
            <a:off x="5085066" y="3803245"/>
            <a:ext cx="81000" cy="81000"/>
          </a:xfrm>
          <a:prstGeom prst="cub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43" name="Cube 42"/>
          <p:cNvSpPr/>
          <p:nvPr/>
        </p:nvSpPr>
        <p:spPr>
          <a:xfrm>
            <a:off x="5301090" y="3452197"/>
            <a:ext cx="81000" cy="81000"/>
          </a:xfrm>
          <a:prstGeom prst="cub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44" name="Cube 43"/>
          <p:cNvSpPr/>
          <p:nvPr/>
        </p:nvSpPr>
        <p:spPr>
          <a:xfrm>
            <a:off x="4734018" y="3857251"/>
            <a:ext cx="81000" cy="81000"/>
          </a:xfrm>
          <a:prstGeom prst="cub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45" name="Cube 44"/>
          <p:cNvSpPr/>
          <p:nvPr/>
        </p:nvSpPr>
        <p:spPr>
          <a:xfrm>
            <a:off x="4707024" y="3506203"/>
            <a:ext cx="81000" cy="81000"/>
          </a:xfrm>
          <a:prstGeom prst="cub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46" name="Cube 45"/>
          <p:cNvSpPr/>
          <p:nvPr/>
        </p:nvSpPr>
        <p:spPr>
          <a:xfrm>
            <a:off x="5004048" y="3290179"/>
            <a:ext cx="81000" cy="81000"/>
          </a:xfrm>
          <a:prstGeom prst="cub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47" name="TextBox 46"/>
          <p:cNvSpPr txBox="1"/>
          <p:nvPr/>
        </p:nvSpPr>
        <p:spPr>
          <a:xfrm>
            <a:off x="1446622" y="5504426"/>
            <a:ext cx="8100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Bell MT" pitchFamily="18" charset="0"/>
              </a:rPr>
              <a:t>Spectral scanning</a:t>
            </a:r>
            <a:endParaRPr lang="el-GR" sz="1350" dirty="0"/>
          </a:p>
        </p:txBody>
      </p:sp>
      <p:sp>
        <p:nvSpPr>
          <p:cNvPr id="48" name="TextBox 47"/>
          <p:cNvSpPr txBox="1"/>
          <p:nvPr/>
        </p:nvSpPr>
        <p:spPr>
          <a:xfrm>
            <a:off x="3977934" y="1724006"/>
            <a:ext cx="8100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Bell MT" pitchFamily="18" charset="0"/>
              </a:rPr>
              <a:t>Spatial scanning</a:t>
            </a:r>
            <a:endParaRPr lang="el-GR" sz="1350" dirty="0"/>
          </a:p>
        </p:txBody>
      </p:sp>
      <p:sp>
        <p:nvSpPr>
          <p:cNvPr id="49" name="TextBox 48"/>
          <p:cNvSpPr txBox="1"/>
          <p:nvPr/>
        </p:nvSpPr>
        <p:spPr>
          <a:xfrm>
            <a:off x="4784667" y="4195991"/>
            <a:ext cx="8100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Bell MT" pitchFamily="18" charset="0"/>
              </a:rPr>
              <a:t>Patch scanning</a:t>
            </a:r>
            <a:endParaRPr lang="el-GR" sz="1350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594757" y="3562188"/>
            <a:ext cx="283134" cy="13103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858111"/>
              </p:ext>
            </p:extLst>
          </p:nvPr>
        </p:nvGraphicFramePr>
        <p:xfrm>
          <a:off x="6246186" y="3020149"/>
          <a:ext cx="1637980" cy="1143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798"/>
                <a:gridCol w="163798"/>
                <a:gridCol w="163798"/>
                <a:gridCol w="163798"/>
                <a:gridCol w="163798"/>
                <a:gridCol w="163798"/>
                <a:gridCol w="163798"/>
                <a:gridCol w="163798"/>
                <a:gridCol w="163798"/>
                <a:gridCol w="163798"/>
              </a:tblGrid>
              <a:tr h="182880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6516217" y="4100269"/>
            <a:ext cx="12421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Bodoni MT" pitchFamily="18" charset="0"/>
              </a:rPr>
              <a:t>Spectral band</a:t>
            </a:r>
            <a:endParaRPr lang="el-GR" sz="1350" dirty="0"/>
          </a:p>
        </p:txBody>
      </p:sp>
      <p:sp>
        <p:nvSpPr>
          <p:cNvPr id="41" name="TextBox 40"/>
          <p:cNvSpPr txBox="1"/>
          <p:nvPr/>
        </p:nvSpPr>
        <p:spPr>
          <a:xfrm rot="16200000">
            <a:off x="5358573" y="3302156"/>
            <a:ext cx="15121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Bodoni MT" pitchFamily="18" charset="0"/>
              </a:rPr>
              <a:t>Spatial location</a:t>
            </a:r>
            <a:endParaRPr lang="el-GR" sz="135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Hyperspectral imaging</a:t>
            </a:r>
            <a:endParaRPr lang="el-G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6</a:t>
            </a:fld>
            <a:endParaRPr lang="el-GR"/>
          </a:p>
        </p:txBody>
      </p:sp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400313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572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0278"/>
            <a:ext cx="8083550" cy="1150185"/>
          </a:xfrm>
        </p:spPr>
        <p:txBody>
          <a:bodyPr/>
          <a:lstStyle/>
          <a:p>
            <a:r>
              <a:rPr lang="en-US" dirty="0" smtClean="0"/>
              <a:t>Spectral Imaging</a:t>
            </a:r>
            <a:endParaRPr lang="el-GR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28650" y="1347949"/>
            <a:ext cx="3886200" cy="486178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Linescan Sensors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+ Spectral resolution</a:t>
            </a:r>
          </a:p>
          <a:p>
            <a:pPr>
              <a:buFontTx/>
              <a:buChar char="-"/>
            </a:pPr>
            <a:r>
              <a:rPr lang="en-US" dirty="0" smtClean="0"/>
              <a:t>Spatial resolution</a:t>
            </a:r>
          </a:p>
          <a:p>
            <a:pPr>
              <a:buFontTx/>
              <a:buChar char="-"/>
            </a:pPr>
            <a:r>
              <a:rPr lang="en-US" dirty="0" smtClean="0"/>
              <a:t>Temporal resolution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13189" y="1347950"/>
            <a:ext cx="4353389" cy="471165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Snapshot Spectral Imaging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+/- Spectral resolution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+/- Spatial resolution</a:t>
            </a:r>
          </a:p>
          <a:p>
            <a:pPr marL="0" indent="0">
              <a:buNone/>
            </a:pPr>
            <a:r>
              <a:rPr lang="en-US" dirty="0" smtClean="0"/>
              <a:t>+  Temporal resolution</a:t>
            </a:r>
            <a:endParaRPr lang="el-GR" dirty="0"/>
          </a:p>
          <a:p>
            <a:endParaRPr lang="el-G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8E5F1-E766-4635-A33B-3C839BC9BA17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16" y="1871724"/>
            <a:ext cx="3102307" cy="2199006"/>
          </a:xfrm>
          <a:prstGeom prst="rect">
            <a:avLst/>
          </a:prstGeom>
        </p:spPr>
      </p:pic>
      <p:pic>
        <p:nvPicPr>
          <p:cNvPr id="11" name="Content Placeholder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80" y="1871724"/>
            <a:ext cx="2521995" cy="208800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606402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410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Sensing Platforms</a:t>
            </a:r>
            <a:endParaRPr lang="el-GR" dirty="0"/>
          </a:p>
        </p:txBody>
      </p:sp>
      <p:pic>
        <p:nvPicPr>
          <p:cNvPr id="2052" name="Picture 4" descr="http://eijournal.com/wp-content/uploads/2015/03/sentinel2a_band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8777" y="1690689"/>
            <a:ext cx="2161309" cy="13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8</a:t>
            </a:fld>
            <a:endParaRPr lang="el-GR"/>
          </a:p>
        </p:txBody>
      </p:sp>
      <p:pic>
        <p:nvPicPr>
          <p:cNvPr id="2050" name="Picture 2" descr="http://cdn.inquisitr.com/wp-content/uploads/2015/04/ss_HA-12012_001_734x2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178" y="1690689"/>
            <a:ext cx="2160000" cy="13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3c1703fe8d.site.internapcdn.net/newman/gfx/news/hires/2014/ximeaimecbr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6" t="13036" r="8552" b="14435"/>
          <a:stretch/>
        </p:blipFill>
        <p:spPr bwMode="auto">
          <a:xfrm>
            <a:off x="6542270" y="1690689"/>
            <a:ext cx="1888760" cy="13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610475"/>
              </p:ext>
            </p:extLst>
          </p:nvPr>
        </p:nvGraphicFramePr>
        <p:xfrm>
          <a:off x="288325" y="3456460"/>
          <a:ext cx="8227025" cy="1483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6864"/>
                <a:gridCol w="2238135"/>
                <a:gridCol w="2356013"/>
                <a:gridCol w="2356013"/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Satellites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Aerial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Mobile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Resolution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Revisit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035028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77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Copernicus &amp; Sentinels</a:t>
            </a:r>
            <a:endParaRPr lang="el-GR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2783906"/>
              </p:ext>
            </p:extLst>
          </p:nvPr>
        </p:nvGraphicFramePr>
        <p:xfrm>
          <a:off x="584887" y="1217613"/>
          <a:ext cx="3731741" cy="394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491"/>
                <a:gridCol w="1713471"/>
                <a:gridCol w="9967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Platform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Mission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Synthetic</a:t>
                      </a:r>
                      <a:r>
                        <a:rPr lang="en-US" baseline="0" dirty="0" smtClean="0"/>
                        <a:t> Aperture Radar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2014, </a:t>
                      </a:r>
                    </a:p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Multispectral Imaging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2015,</a:t>
                      </a:r>
                    </a:p>
                    <a:p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Imaging &amp; Altimetry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2016,</a:t>
                      </a:r>
                    </a:p>
                    <a:p>
                      <a:r>
                        <a:rPr lang="en-US" dirty="0" smtClean="0"/>
                        <a:t>2018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Atmospheric Chemistry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2021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r>
                        <a:rPr lang="en-US" baseline="0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Atmospheric Chemistry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2017, 2021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Altimetry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2020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5241-8218-4E50-89B0-90A3C36689A0}" type="slidenum">
              <a:rPr lang="el-GR" smtClean="0"/>
              <a:t>9</a:t>
            </a:fld>
            <a:endParaRPr lang="el-GR"/>
          </a:p>
        </p:txBody>
      </p:sp>
      <p:grpSp>
        <p:nvGrpSpPr>
          <p:cNvPr id="6" name="Group 5"/>
          <p:cNvGrpSpPr/>
          <p:nvPr/>
        </p:nvGrpSpPr>
        <p:grpSpPr>
          <a:xfrm>
            <a:off x="4652156" y="3570829"/>
            <a:ext cx="4005443" cy="2645785"/>
            <a:chOff x="3756454" y="3286124"/>
            <a:chExt cx="5195758" cy="28908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6454" y="3286124"/>
              <a:ext cx="3657600" cy="171926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5533" y="3823990"/>
              <a:ext cx="3657600" cy="17192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4612" y="4361855"/>
              <a:ext cx="3657600" cy="1815108"/>
            </a:xfrm>
            <a:prstGeom prst="rect">
              <a:avLst/>
            </a:prstGeom>
          </p:spPr>
        </p:pic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813774"/>
              </p:ext>
            </p:extLst>
          </p:nvPr>
        </p:nvGraphicFramePr>
        <p:xfrm>
          <a:off x="822959" y="6505188"/>
          <a:ext cx="6747616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04"/>
                <a:gridCol w="1686904"/>
                <a:gridCol w="1686904"/>
                <a:gridCol w="1686904"/>
              </a:tblGrid>
              <a:tr h="2321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bg1"/>
                          </a:solidFill>
                        </a:rPr>
                        <a:t>Imaging</a:t>
                      </a:r>
                      <a:endParaRPr lang="el-GR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Learning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PHySIS project</a:t>
                      </a:r>
                      <a:endParaRPr lang="el-GR" sz="12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156" y="1134404"/>
            <a:ext cx="2869202" cy="24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4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711</TotalTime>
  <Words>824</Words>
  <Application>Microsoft Office PowerPoint</Application>
  <PresentationFormat>On-screen Show (4:3)</PresentationFormat>
  <Paragraphs>381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宋体</vt:lpstr>
      <vt:lpstr>Bell MT</vt:lpstr>
      <vt:lpstr>Bodoni MT</vt:lpstr>
      <vt:lpstr>Calibri</vt:lpstr>
      <vt:lpstr>Calibri Light</vt:lpstr>
      <vt:lpstr>Times New Roman</vt:lpstr>
      <vt:lpstr>Wingdings</vt:lpstr>
      <vt:lpstr>Retrospect</vt:lpstr>
      <vt:lpstr>Spectral Imaging  of Coastal Environments</vt:lpstr>
      <vt:lpstr>Outline</vt:lpstr>
      <vt:lpstr>Signal Processing Lab</vt:lpstr>
      <vt:lpstr>Imaging</vt:lpstr>
      <vt:lpstr>Hyperspectral imaging</vt:lpstr>
      <vt:lpstr>Hyperspectral imaging</vt:lpstr>
      <vt:lpstr>Spectral Imaging</vt:lpstr>
      <vt:lpstr>Remote Sensing Platforms</vt:lpstr>
      <vt:lpstr>Copernicus &amp; Sentinels</vt:lpstr>
      <vt:lpstr>Copernicus Data</vt:lpstr>
      <vt:lpstr>Big Earth Observation Data</vt:lpstr>
      <vt:lpstr>Machine Learning</vt:lpstr>
      <vt:lpstr>PowerPoint Presentation</vt:lpstr>
      <vt:lpstr>Types of Machine Learning</vt:lpstr>
      <vt:lpstr>Types of Machine Learning</vt:lpstr>
      <vt:lpstr>Types of Machine Learning</vt:lpstr>
      <vt:lpstr>Deep Learning</vt:lpstr>
      <vt:lpstr>Applications </vt:lpstr>
      <vt:lpstr>Machine Learning in EO</vt:lpstr>
      <vt:lpstr>Multi-label Land Cover Learning</vt:lpstr>
      <vt:lpstr>PowerPoint Presentation</vt:lpstr>
      <vt:lpstr>Hyperspectral in EO</vt:lpstr>
      <vt:lpstr>Remote sensing &amp; aquaculture</vt:lpstr>
      <vt:lpstr>Market</vt:lpstr>
      <vt:lpstr>PowerPoint Presentation</vt:lpstr>
      <vt:lpstr>Key Targeted Innovations</vt:lpstr>
      <vt:lpstr>The PHySIS platform</vt:lpstr>
      <vt:lpstr>Datathon dataset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Tsagkatakis</dc:creator>
  <cp:lastModifiedBy>Gregory Tsagkatakis</cp:lastModifiedBy>
  <cp:revision>58</cp:revision>
  <dcterms:created xsi:type="dcterms:W3CDTF">2017-06-07T14:53:56Z</dcterms:created>
  <dcterms:modified xsi:type="dcterms:W3CDTF">2017-06-15T07:56:46Z</dcterms:modified>
</cp:coreProperties>
</file>